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6, Bài 13 (gợi ý 2 tiết). Bài về chủ quyền biển đảo: chỉ dùng nội dung, bản đồ, tư liệu, hình ảnh có trong SGK; số liệu, pháp lí đối chiếu SGK tr.80-90. Chưa có KHDH KNTT của tổ, cô chỉnh số tiết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tr.80.</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tr.80: Việt Nam có 21 tỉnh, thành phố giáp biển; cứ 100 km² lãnh thổ đất liền có 1 km bờ biển, cao gấp sáu lần tỉ lệ trung bình của thế giới. Hỏi: biển có vai trò thế nào với phát triển đất nước? Hình 1 (tàu Kiểm ngư), Hình 2 (cảng Quy Nhơn) gợi em suy nghĩ gì về bảo vệ, thực thi chủ quyền?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tr.81. Hình 3: đảo Cồn Cỏ (Quảng Trị) – vọng gác tiền tiêu của Việt Nam ở phía nam vịnh Bắc Bộ.</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SGK tr.81: trình bày tầm quan trọng của Biển Đông đối với Việt Nam về quốc phòng, an ninh.</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tr.81-82. Em có biết: Cát Bà (Hải Phòng) là quần đảo với hơn 300 đảo lớn nhỏ, vị trí thuận lợi trong giao lưu kinh tế vùng kinh tế trọng điểm Bắc Bộ, tiềm năng du lịch.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hai câu hỏi SGK tr.82. Với địa phương, HS tự nêu hiểu biết (ví dụ cảng biển, dầu khí, du lịch, thuỷ sản); cô đối chiếu nguồn nếu HS nêu số liệu cụ thể, không tự đặt số liệu của địa phương. Cảng biển Vũng Tàu có trong danh sách cảng nước sâu ở SGK tr.82. Tiêu chí ĐGTX: đúng ý SGK (5đ), ví dụ địa phương hợp lí (5đ).</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tr.81: đường bờ biển dài khoảng 3 260 km, từ tỉnh Quảng Ninh đến tỉnh An Giang.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tr.82-84.</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bản đồ cổ trong SGK: chú giải (1) Hoàng Sa, (2) Vạn lý Trường Sa. Bản đồ khổ đứng, mở SGK tr.83 để chiếu rõ hơn nếu cần.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Hoạt động xác lập chủ quyền, quản lí liên tục mang tính nhà nước được khẳng định qua việc thành lập và hoạt động của đội Hoàng Sa, đội Bắc Hải từ thế kỉ XVII đến đầu thế kỉ XIX. Tư liệu 1 (Lê Quý Đôn, Phủ biên tạp lục): họ Nguyễn đặt đội Hoàng Sa 70 suất, cắt phiên mỗi năm cứ tháng Hai nhận giấy sai đi,...; lại đặt đội Bắc Hải. Em có biết (tr.84): lễ Khao lề thế lính Hoàng Sa, truyền thống từ thế kỉ XVII, vẫn được duy trì.</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tr.84-85.</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tr.85-86. Tư liệu 2 (tr.86): bản ghi chú Cố vấn pháp luật Bộ Ngoại giao Pháp về việc Pháp chiếm hữu Trường Sa 1930–1932 nhân danh Hoàng đế An Nam, với tư cách nước bảo hộ.</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Ảnh tư liệu lịch sử trong SGK; cùng trang có Hình 8 (bia chủ quyền do người Pháp dựng năm 1938). Hỏi: hai hình ảnh này chứng tỏ điều gì về hoạt động quản lí, thực thi chủ quyền?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(tr.85): cuối thế kỉ XIX, công ti bảo hiểm Anh đòi Trung Quốc bồi thường vụ tàu Bê-lô-na (Đức) bị đắm ở khu vực Hoàng Sa; chính quyền Mãn Thanh từ chối bồi thường vì Hoàng Sa không thuộc chủ quyền của Trung Quốc.</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tr.86. Theo SGK của sếp, thông tin đơn vị hành chính cập nhật đến tháng 7-2025; nếu có thay đổi sau đó, cô đối chiếu văn bản mới.</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Luyện tập 2 và câu hỏi SGK tr.86. Chỉ dùng bằng chứng có trong SGK. ĐGTX: đủ 3 thời kì (4đ), bằng chứng đúng, ghi nguồn (4đ), trình bày rõ (2đ). Có thể giao về nhà một phần.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tr.82: các nguồn sử liệu khẳng định Việt Nam là Nhà nước đầu tiên xác lập chủ quyền và thực hiện quản lí liên tục đối với quần đảo Hoàng Sa và quần đảo Trường Sa.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Sơ đồ khổ đứng, chữ nhỏ: nên mở SGK tr.87 để chiếu. Đọc từ dưới lên: trước 1884 (các đội thuỷ quân, đội Hoàng Sa, Bắc Hải); 1884–1954 (1939 Pháp gửi công hàm phản đối Nhật Bản kiểm soát một số đảo Trường Sa; 1946–1947 cho hải quân trú đóng, yêu cầu quân Trung Hoa Dân quốc rút khỏi các đảo chiếm đóng trái phép); 1954–1975 (Chính phủ Cách mạng lâm thời CHMNVN tuyên bố khẳng định chủ quyền; 1-1974 quân đội VNCH thất bại ở Hoàng Sa trước sự tấn công của quân đội Trung Quốc); sau 1975 (đấu tranh ngoại giao, pháp lí; 3-1988 chiến sĩ Hải quân Nhân dân Việt Nam hi sinh bảo vệ chủ quyền tại Gạc Ma, Cô Lin, Len Đao).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(tr.88): Khu tưởng niệm chiến sĩ Gạc Ma được xây dựng ở xã Cam Lâm (Khánh Hoà) để tưởng nhớ những chiến sĩ hải quân đã hi sinh trong cuộc chiến đấu bảo vệ chủ quyền biển đảo Tổ quốc năm 1988. Giữ không khí trang nghiêm; có thể dành 1 phút tưởng niệm.</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tr.87 (Hình 9): tháng 3-1988, nhiều chiến sĩ Hải quân Nhân dân Việt Nam hi sinh anh dũng khi chiến đấu bảo vệ chủ quyền tại các đảo Gạc Ma, Cô Lin, Len Đao.</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tr.88-89. Theo UNCLOS, Việt Nam là quốc gia ven biển có các vùng biển và thềm lục địa để thăm dò, khai thác với diện tích khoảng 1 triệu km², rộng gấp 3 lần diện tích lãnh thổ đất liền.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Tư liệu 3 (SGK tr.89), Điều 4 DOC (ASEAN và Trung Quốc kí ngày 4-11-2002 tại Phnôm Pênh): các bên liên quan chịu trách nhiệm giải quyết các tranh chấp bằng các phương tiện hoà bình, không viện đến đe doạ hoặc sử dụng vũ lực, thông qua tham vấn thân thiện và đàm phán, phù hợp nguyên tắc của luật pháp quốc tế, kể cả UNCLOS 1982.</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câu hỏi SGK tr.90 và Luyện tập 3. Ví dụ thực tiễn: chỉ dùng ví dụ có trong bài (ban hành Luật Biển 2012, tham gia UNCLOS, thúc đẩy DOC) hoặc nguồn chính thống HS nêu rõ. Câu giải thích là câu mở; tiêu chí: có luận cứ từ SGK (6đ), có ví dụ (4đ).</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tr.88: Việt Nam chủ trương giải quyết các tranh chấp trên Biển Đông thông qua biện pháp hoà bình với tinh thần hiểu biết, tôn trọng lẫn nhau, tuân thủ luật pháp quốc tế.</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 Luyện tập 1 (SGK tr.90). ĐGTX: đủ nhánh (5đ), ý đúng SGK (3đ), trình bày rõ (2đ).</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Việt Nam và Biển Đông</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6, Bài 13</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1F2937"/>
                </a:solidFill>
                <a:latin typeface="Arial"/>
              </a:rPr>
              <a:t>Nêu tầm quan trọng chiến lược của Biển Đông đối với Việt Nam: quốc phòng, an ninh; phát triển các ngành kinh tế trọng điểm</a:t>
            </a:r>
          </a:p>
          <a:p>
            <a:pPr marL="411480" indent="-365760">
              <a:spcAft>
                <a:spcPts val="800"/>
              </a:spcAft>
              <a:buFont typeface="Arial"/>
              <a:buChar char="•"/>
            </a:pPr>
            <a:r>
              <a:rPr sz="2400" b="0" i="0">
                <a:solidFill>
                  <a:srgbClr val="1F2937"/>
                </a:solidFill>
                <a:latin typeface="Arial"/>
              </a:rPr>
              <a:t>Nêu được Việt Nam là Nhà nước đầu tiên xác lập chủ quyền và quản lí liên tục đối với quần đảo Hoàng Sa và quần đảo Trường Sa</a:t>
            </a:r>
          </a:p>
          <a:p>
            <a:pPr marL="411480" indent="-365760">
              <a:spcAft>
                <a:spcPts val="800"/>
              </a:spcAft>
              <a:buFont typeface="Arial"/>
              <a:buChar char="•"/>
            </a:pPr>
            <a:r>
              <a:rPr sz="2400" b="0" i="0">
                <a:solidFill>
                  <a:srgbClr val="1F2937"/>
                </a:solidFill>
                <a:latin typeface="Arial"/>
              </a:rPr>
              <a:t>Trình bày nét chính cuộc đấu tranh bảo vệ, thực thi chủ quyền, các quyền và lợi ích hợp pháp của Việt Nam ở Biển Đông</a:t>
            </a:r>
          </a:p>
          <a:p>
            <a:pPr marL="411480" indent="-365760">
              <a:spcAft>
                <a:spcPts val="800"/>
              </a:spcAft>
              <a:buFont typeface="Arial"/>
              <a:buChar char="•"/>
            </a:pPr>
            <a:r>
              <a:rPr sz="2400" b="0" i="0">
                <a:solidFill>
                  <a:srgbClr val="1F2937"/>
                </a:solidFill>
                <a:latin typeface="Arial"/>
              </a:rPr>
              <a:t>Nêu chủ trương giải quyết tranh chấp bằng biện pháp hoà bình; trân trọng thành quả đấu tranh, sẵn sàng đóng góp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800" b="1" i="0">
                <a:solidFill>
                  <a:srgbClr val="FFFFFF"/>
                </a:solidFill>
                <a:latin typeface="Arial"/>
              </a:rPr>
              <a:t>Khởi động: Biển có vai trò thế nào đối với đất nước?</a:t>
            </a:r>
          </a:p>
        </p:txBody>
      </p:sp>
      <p:sp>
        <p:nvSpPr>
          <p:cNvPr id="5" name="Rectangle 4"/>
          <p:cNvSpPr/>
          <p:nvPr/>
        </p:nvSpPr>
        <p:spPr>
          <a:xfrm>
            <a:off x="2860539" y="1408176"/>
            <a:ext cx="6470615"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1.png"/>
          <p:cNvPicPr>
            <a:picLocks noChangeAspect="1"/>
          </p:cNvPicPr>
          <p:nvPr/>
        </p:nvPicPr>
        <p:blipFill>
          <a:blip r:embed="rId3"/>
          <a:stretch>
            <a:fillRect/>
          </a:stretch>
        </p:blipFill>
        <p:spPr>
          <a:xfrm>
            <a:off x="2915403" y="1463040"/>
            <a:ext cx="636088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1. Tàu Kiểm ngư KN-491 của Việt Nam (SGK tr.80)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Biển Đông với quốc phòng, an ninh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Việt Nam giáp Biển Đông ở ba phía (đông, nam, tây nam); đường bờ biển dài khoảng 3 260 km, từ Quảng Ninh đến An Giang</a:t>
            </a:r>
          </a:p>
          <a:p>
            <a:pPr marL="411480" indent="-365760">
              <a:spcAft>
                <a:spcPts val="800"/>
              </a:spcAft>
              <a:buFont typeface="Arial"/>
              <a:buChar char="•"/>
            </a:pPr>
            <a:r>
              <a:rPr sz="2500" b="0" i="0">
                <a:solidFill>
                  <a:srgbClr val="1F2937"/>
                </a:solidFill>
                <a:latin typeface="Arial"/>
              </a:rPr>
              <a:t>Biển Đông là tuyến phòng thủ phía đông của đất nước</a:t>
            </a:r>
          </a:p>
          <a:p>
            <a:pPr marL="411480" indent="-365760">
              <a:spcAft>
                <a:spcPts val="800"/>
              </a:spcAft>
              <a:buFont typeface="Arial"/>
              <a:buChar char="•"/>
            </a:pPr>
            <a:r>
              <a:rPr sz="2500" b="0" i="0">
                <a:solidFill>
                  <a:srgbClr val="1F2937"/>
                </a:solidFill>
                <a:latin typeface="Arial"/>
              </a:rPr>
              <a:t>Hệ thống đảo, quần đảo của Việt Nam trên Biển Đông hợp thành tuyến phòng thủ bảo vệ vùng trời, vùng biển và đất liền</a:t>
            </a:r>
          </a:p>
          <a:p>
            <a:pPr marL="411480" indent="-365760">
              <a:spcAft>
                <a:spcPts val="800"/>
              </a:spcAft>
              <a:buFont typeface="Arial"/>
              <a:buChar char="•"/>
            </a:pPr>
            <a:r>
              <a:rPr sz="2500" b="0" i="0">
                <a:solidFill>
                  <a:srgbClr val="1F2937"/>
                </a:solidFill>
                <a:latin typeface="Arial"/>
              </a:rPr>
              <a:t>Em có biết: Vịnh Cam Ranh (Khánh Hoà) là một trong những cảng nước sâu tốt nhất châu Á, thuận lợi cho xây dựng cơ sở phòng vệ chiến lược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Đảo Cồn Cỏ – vọng gác tiền tiêu</a:t>
            </a:r>
          </a:p>
        </p:txBody>
      </p:sp>
      <p:sp>
        <p:nvSpPr>
          <p:cNvPr id="5" name="Rectangle 4"/>
          <p:cNvSpPr/>
          <p:nvPr/>
        </p:nvSpPr>
        <p:spPr>
          <a:xfrm>
            <a:off x="859536" y="1667078"/>
            <a:ext cx="10472623" cy="3752442"/>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3.png"/>
          <p:cNvPicPr>
            <a:picLocks noChangeAspect="1"/>
          </p:cNvPicPr>
          <p:nvPr/>
        </p:nvPicPr>
        <p:blipFill>
          <a:blip r:embed="rId3"/>
          <a:stretch>
            <a:fillRect/>
          </a:stretch>
        </p:blipFill>
        <p:spPr>
          <a:xfrm>
            <a:off x="914400" y="1721942"/>
            <a:ext cx="10362895" cy="3642714"/>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3. Một góc đảo Cồn Cỏ (tỉnh Quảng Trị) – vọng gác tiền tiêu của Việt Nam ở phía nam vịnh Bắc Bộ (SGK tr.81)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1b. Biển Đông với phát triển kinh tế trọng điểm</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700"/>
              </a:spcAft>
              <a:buFont typeface="Arial"/>
              <a:buChar char="•"/>
            </a:pPr>
            <a:r>
              <a:rPr sz="2000" b="0" i="0">
                <a:solidFill>
                  <a:srgbClr val="1F2937"/>
                </a:solidFill>
                <a:latin typeface="Arial"/>
              </a:rPr>
              <a:t>Thuận lợi phát triển kinh tế biển đa dạng: thương mại biển, khai thác và nuôi trồng thuỷ sản, khai thác khoáng sản, sửa chữa và đóng tàu, du lịch,...</a:t>
            </a:r>
          </a:p>
          <a:p>
            <a:pPr marL="411480" indent="-365760">
              <a:spcAft>
                <a:spcPts val="700"/>
              </a:spcAft>
              <a:buFont typeface="Arial"/>
              <a:buChar char="•"/>
            </a:pPr>
            <a:r>
              <a:rPr sz="2000" b="0" i="0">
                <a:solidFill>
                  <a:srgbClr val="1F2937"/>
                </a:solidFill>
                <a:latin typeface="Arial"/>
              </a:rPr>
              <a:t>Trữ lượng cá khai thác hằng năm khoảng 2,3 triệu tấn; trữ lượng dầu mỏ, khí đốt xác minh gần 550 triệu tấn dầu và trên 610 tỉ m³ khí</a:t>
            </a:r>
          </a:p>
          <a:p>
            <a:pPr marL="411480" indent="-365760">
              <a:spcAft>
                <a:spcPts val="700"/>
              </a:spcAft>
              <a:buFont typeface="Arial"/>
              <a:buChar char="•"/>
            </a:pPr>
            <a:r>
              <a:rPr sz="2000" b="0" i="0">
                <a:solidFill>
                  <a:srgbClr val="1F2937"/>
                </a:solidFill>
                <a:latin typeface="Arial"/>
              </a:rPr>
              <a:t>Quặng sa khoáng: ti-tan, thiếc, vàng, sắt, man-gan, đất hiếm,... trong đó cát nặng, cát đen là nguồn tài nguyên quý giá</a:t>
            </a:r>
          </a:p>
          <a:p>
            <a:pPr marL="411480" indent="-365760">
              <a:spcAft>
                <a:spcPts val="700"/>
              </a:spcAft>
              <a:buFont typeface="Arial"/>
              <a:buChar char="•"/>
            </a:pPr>
            <a:r>
              <a:rPr sz="2000" b="0" i="0">
                <a:solidFill>
                  <a:srgbClr val="1F2937"/>
                </a:solidFill>
                <a:latin typeface="Arial"/>
              </a:rPr>
              <a:t>Bãi cát, vịnh, hang động đẹp: Hạ Long, Cửa Lò, Đà Nẵng, Nha Trang, Phú Quốc,... điểm du lịch hấp dẫn; xây dựng cảng nước sâu, cảng trung bình</a:t>
            </a:r>
          </a:p>
          <a:p>
            <a:pPr marL="411480" indent="-365760">
              <a:spcAft>
                <a:spcPts val="700"/>
              </a:spcAft>
              <a:buFont typeface="Arial"/>
              <a:buChar char="•"/>
            </a:pPr>
            <a:r>
              <a:rPr sz="2000" b="0" i="0">
                <a:solidFill>
                  <a:srgbClr val="1F2937"/>
                </a:solidFill>
                <a:latin typeface="Arial"/>
              </a:rPr>
              <a:t>Biển Đông là cửa ngõ để Việt Nam giao lưu kinh tế, hợp tác với thế giới; hàng hoá xuất – nhập khẩu chủ yếu vận chuyển bằng đường biển qua Biển Đông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500" b="1" i="0">
                <a:solidFill>
                  <a:srgbClr val="FFFFFF"/>
                </a:solidFill>
                <a:latin typeface="Arial"/>
              </a:rPr>
              <a:t>Hoạt động: Liên hệ biển với phát triển kinh tế địa phương</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Nêu tầm quan trọng của Biển Đông đối với Việt Nam về phát triển các ngành kinh tế</a:t>
            </a:r>
          </a:p>
          <a:p>
            <a:pPr marL="411480" indent="-365760">
              <a:spcAft>
                <a:spcPts val="900"/>
              </a:spcAft>
              <a:buFont typeface="Arial"/>
              <a:buChar char="•"/>
            </a:pPr>
            <a:r>
              <a:rPr sz="2800" b="0" i="0">
                <a:solidFill>
                  <a:srgbClr val="1F2937"/>
                </a:solidFill>
                <a:latin typeface="Arial"/>
              </a:rPr>
              <a:t>Liên hệ địa phương em (Bà Rịa – Vũng Tàu) hoặc tỉnh/thành khác: chỉ ra 2 vai trò của biển đối với phát triển kinh tế</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Đường bờ biển Việt Nam dài khoảng bao nhiêu (SGK Lịch sử 11)?</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1 260 km</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2 260 km</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3 260 km</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4 260 km</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Đường bờ biển Việt Nam dài khoảng bao nhiêu (SGK Lịch sử 11)?</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1 260 km</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2 260 km</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3 260 km</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4 260 km</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tr.81: đường bờ biển dài khoảng 3 260 km, từ tỉnh Quảng Ninh đến tỉnh An Giang.</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700" b="1" i="0">
                <a:solidFill>
                  <a:srgbClr val="FFFFFF"/>
                </a:solidFill>
                <a:latin typeface="Arial"/>
              </a:rPr>
              <a:t>2a. Xác lập chủ quyền và quản lí liên tục (trước 1884)</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700"/>
              </a:spcAft>
              <a:buFont typeface="Arial"/>
              <a:buChar char="•"/>
            </a:pPr>
            <a:r>
              <a:rPr sz="2100" b="0" i="0">
                <a:solidFill>
                  <a:srgbClr val="1F2937"/>
                </a:solidFill>
                <a:latin typeface="Arial"/>
              </a:rPr>
              <a:t>Bằng chứng khảo cổ: từ đầu Công nguyên người Việt đã sớm có hoạt động kinh tế, văn hoá ở Biển Đông</a:t>
            </a:r>
          </a:p>
          <a:p>
            <a:pPr marL="411480" indent="-365760">
              <a:spcAft>
                <a:spcPts val="700"/>
              </a:spcAft>
              <a:buFont typeface="Arial"/>
              <a:buChar char="•"/>
            </a:pPr>
            <a:r>
              <a:rPr sz="2100" b="0" i="0">
                <a:solidFill>
                  <a:srgbClr val="1F2937"/>
                </a:solidFill>
                <a:latin typeface="Arial"/>
              </a:rPr>
              <a:t>Nguồn sử liệu tin cậy, có giá trị pháp lí cao của Việt Nam và nước ngoài khẳng định Việt Nam là Nhà nước đầu tiên xác lập chủ quyền và quản lí liên tục Hoàng Sa, Trường Sa</a:t>
            </a:r>
          </a:p>
          <a:p>
            <a:pPr marL="411480" indent="-365760">
              <a:spcAft>
                <a:spcPts val="700"/>
              </a:spcAft>
              <a:buFont typeface="Arial"/>
              <a:buChar char="•"/>
            </a:pPr>
            <a:r>
              <a:rPr sz="2100" b="0" i="0">
                <a:solidFill>
                  <a:srgbClr val="1F2937"/>
                </a:solidFill>
                <a:latin typeface="Arial"/>
              </a:rPr>
              <a:t>Bản đồ các triều đại: Toàn tập Thiên Nam tứ chí lộ đồ thư (1686), Giáp Ngọ niên bình Nam đồ (1774), Đại Nam nhất thống toàn đồ (1838); bản đồ phương Tây: Bộ Át lát thế giới (1827), An Nam đại quốc hoạ đồ (1838)</a:t>
            </a:r>
          </a:p>
          <a:p>
            <a:pPr marL="411480" indent="-365760">
              <a:spcAft>
                <a:spcPts val="700"/>
              </a:spcAft>
              <a:buFont typeface="Arial"/>
              <a:buChar char="•"/>
            </a:pPr>
            <a:r>
              <a:rPr sz="2100" b="0" i="0">
                <a:solidFill>
                  <a:srgbClr val="1F2937"/>
                </a:solidFill>
                <a:latin typeface="Arial"/>
              </a:rPr>
              <a:t>Công trình sử học, địa lí: Đại Việt sử ký tục biên, Phủ biên tạp lục, Đại Nam thực lục, Hoàng Việt nhất thống dư địa chí, Đại Nam nhất thống chí,...</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Bản đồ Việt Nam thể hiện Hoàng Sa, Trường Sa (1838)</a:t>
            </a:r>
          </a:p>
        </p:txBody>
      </p:sp>
      <p:sp>
        <p:nvSpPr>
          <p:cNvPr id="5" name="Rectangle 4"/>
          <p:cNvSpPr/>
          <p:nvPr/>
        </p:nvSpPr>
        <p:spPr>
          <a:xfrm>
            <a:off x="4408852" y="1408176"/>
            <a:ext cx="3373990"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5.png"/>
          <p:cNvPicPr>
            <a:picLocks noChangeAspect="1"/>
          </p:cNvPicPr>
          <p:nvPr/>
        </p:nvPicPr>
        <p:blipFill>
          <a:blip r:embed="rId3"/>
          <a:stretch>
            <a:fillRect/>
          </a:stretch>
        </p:blipFill>
        <p:spPr>
          <a:xfrm>
            <a:off x="4463716" y="1463040"/>
            <a:ext cx="326426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5. Đại Nam nhất thống toàn đồ (1838) (SGK tr.83)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Đội Hoàng Sa, đội Bắc Hải</a:t>
            </a:r>
          </a:p>
        </p:txBody>
      </p:sp>
      <p:sp>
        <p:nvSpPr>
          <p:cNvPr id="5" name="Rectangle 4"/>
          <p:cNvSpPr/>
          <p:nvPr/>
        </p:nvSpPr>
        <p:spPr>
          <a:xfrm>
            <a:off x="4270083" y="1408176"/>
            <a:ext cx="3651528"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6.png"/>
          <p:cNvPicPr>
            <a:picLocks noChangeAspect="1"/>
          </p:cNvPicPr>
          <p:nvPr/>
        </p:nvPicPr>
        <p:blipFill>
          <a:blip r:embed="rId3"/>
          <a:stretch>
            <a:fillRect/>
          </a:stretch>
        </p:blipFill>
        <p:spPr>
          <a:xfrm>
            <a:off x="4324947" y="1463040"/>
            <a:ext cx="354180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600"/>
              </a:spcAft>
            </a:pPr>
            <a:r>
              <a:rPr sz="1800" b="0" i="1">
                <a:solidFill>
                  <a:srgbClr val="1F2937"/>
                </a:solidFill>
                <a:latin typeface="Arial"/>
              </a:rPr>
              <a:t>Hình 6. Tượng đài đội Hoàng Sa kiêm quản Bắc Hải ở đảo Lý Sơn (Quảng Ngãi) (SGK tr.84)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Triều Nguyễn: khẳng định chủ quyền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Thời vua Gia Long: tổ chức đội thuỷ quân chuyên trách thực thi chủ quyền ở Trường Sa, Hoàng Sa</a:t>
            </a:r>
          </a:p>
          <a:p>
            <a:pPr marL="411480" indent="-365760">
              <a:spcAft>
                <a:spcPts val="800"/>
              </a:spcAft>
              <a:buFont typeface="Arial"/>
              <a:buChar char="•"/>
            </a:pPr>
            <a:r>
              <a:rPr sz="2500" b="0" i="0">
                <a:solidFill>
                  <a:srgbClr val="1F2937"/>
                </a:solidFill>
                <a:latin typeface="Arial"/>
              </a:rPr>
              <a:t>Thời vua Minh Mạng: việc cử thuỷ quân ra hai quần đảo thành lệ đều đặn hằng năm; vẽ bản đồ, cắm dấu mốc, khảo sát, cứu nạn</a:t>
            </a:r>
          </a:p>
          <a:p>
            <a:pPr marL="411480" indent="-365760">
              <a:spcAft>
                <a:spcPts val="800"/>
              </a:spcAft>
              <a:buFont typeface="Arial"/>
              <a:buChar char="•"/>
            </a:pPr>
            <a:r>
              <a:rPr sz="2500" b="0" i="0">
                <a:solidFill>
                  <a:srgbClr val="1F2937"/>
                </a:solidFill>
                <a:latin typeface="Arial"/>
              </a:rPr>
              <a:t>1835: vua Minh Mạng cho dựng miếu và trồng cây ở một số đảo thuộc quần đảo Hoàng Sa</a:t>
            </a:r>
          </a:p>
          <a:p>
            <a:pPr marL="411480" indent="-365760">
              <a:spcAft>
                <a:spcPts val="800"/>
              </a:spcAft>
              <a:buFont typeface="Arial"/>
              <a:buChar char="•"/>
            </a:pPr>
            <a:r>
              <a:rPr sz="2500" b="0" i="0">
                <a:solidFill>
                  <a:srgbClr val="1F2937"/>
                </a:solidFill>
                <a:latin typeface="Arial"/>
              </a:rPr>
              <a:t>Hành chính: thời chúa Nguyễn, Hoàng Sa thuộc phủ Quảng Nghĩa (Quảng Ngãi); thời nhà Nguyễn thuộc tỉnh Quảng Ngãi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Từ năm 1884 đến năm 1975 (1)</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1F2937"/>
                </a:solidFill>
                <a:latin typeface="Arial"/>
              </a:rPr>
              <a:t>Cuối thế kỉ XIX: chính quyền thực dân Pháp (đại diện ngoại giao của Triều Nguyễn) tiếp tục khẳng định, quản lí, bảo vệ hai quần đảo theo thông lệ pháp lí quốc tế</a:t>
            </a:r>
          </a:p>
          <a:p>
            <a:pPr marL="411480" indent="-365760">
              <a:spcAft>
                <a:spcPts val="900"/>
              </a:spcAft>
              <a:buFont typeface="Arial"/>
              <a:buChar char="•"/>
            </a:pPr>
            <a:r>
              <a:rPr sz="2600" b="0" i="0">
                <a:solidFill>
                  <a:srgbClr val="1F2937"/>
                </a:solidFill>
                <a:latin typeface="Arial"/>
              </a:rPr>
              <a:t>1909: người Pháp thông báo về các cuộc khảo sát trái phép của Trung Quốc tại Hoàng Sa thuộc chủ quyền Việt Nam; khảo sát khoa học: Hoàng Sa năm 1925, Trường Sa năm 1927</a:t>
            </a:r>
          </a:p>
          <a:p>
            <a:pPr marL="411480" indent="-365760">
              <a:spcAft>
                <a:spcPts val="900"/>
              </a:spcAft>
              <a:buFont typeface="Arial"/>
              <a:buChar char="•"/>
            </a:pPr>
            <a:r>
              <a:rPr sz="2600" b="0" i="0">
                <a:solidFill>
                  <a:srgbClr val="1F2937"/>
                </a:solidFill>
                <a:latin typeface="Arial"/>
              </a:rPr>
              <a:t>Từ những năm 30 thế kỉ XX: xây cột mốc chủ quyền, đèn biển, trạm khí tượng, trạm vô tuyến điện,... Trường Sa thuộc tỉnh Bà Rịa, Hoàng Sa thuộc tỉnh Thừa Thiên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Từ năm 1884 đến năm 1975 (2)</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9-1951: tại Hội nghị Hoà bình Xan Phran-xi-xcô, chủ quyền của Việt Nam được tuyên bố mà không bị các quốc gia tham dự phản đối</a:t>
            </a:r>
          </a:p>
          <a:p>
            <a:pPr marL="411480" indent="-365760">
              <a:spcAft>
                <a:spcPts val="900"/>
              </a:spcAft>
              <a:buFont typeface="Arial"/>
              <a:buChar char="•"/>
            </a:pPr>
            <a:r>
              <a:rPr sz="2800" b="0" i="0">
                <a:solidFill>
                  <a:srgbClr val="1F2937"/>
                </a:solidFill>
                <a:latin typeface="Arial"/>
              </a:rPr>
              <a:t>Sau Hiệp định Giơ-ne-vơ (1954): hai quần đảo đặt dưới quản lí hành chính của các chính quyền ở miền Nam Việt Nam</a:t>
            </a:r>
          </a:p>
          <a:p>
            <a:pPr marL="411480" indent="-365760">
              <a:spcAft>
                <a:spcPts val="900"/>
              </a:spcAft>
              <a:buFont typeface="Arial"/>
              <a:buChar char="•"/>
            </a:pPr>
            <a:r>
              <a:rPr sz="2800" b="0" i="0">
                <a:solidFill>
                  <a:srgbClr val="1F2937"/>
                </a:solidFill>
                <a:latin typeface="Arial"/>
              </a:rPr>
              <a:t>Từ giữa tháng 4-1975: Quân Giải phóng miền Nam triển khai lực lượng thực thi chủ quyền ở Trường Sa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Cột hải đăng trên quần đảo Hoàng Sa (1937)</a:t>
            </a:r>
          </a:p>
        </p:txBody>
      </p:sp>
      <p:sp>
        <p:nvSpPr>
          <p:cNvPr id="5" name="Rectangle 4"/>
          <p:cNvSpPr/>
          <p:nvPr/>
        </p:nvSpPr>
        <p:spPr>
          <a:xfrm>
            <a:off x="2906097" y="1408176"/>
            <a:ext cx="6379501"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7.png"/>
          <p:cNvPicPr>
            <a:picLocks noChangeAspect="1"/>
          </p:cNvPicPr>
          <p:nvPr/>
        </p:nvPicPr>
        <p:blipFill>
          <a:blip r:embed="rId3"/>
          <a:stretch>
            <a:fillRect/>
          </a:stretch>
        </p:blipFill>
        <p:spPr>
          <a:xfrm>
            <a:off x="2960961" y="1463040"/>
            <a:ext cx="6269773"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7. Cột hải đăng trên quần đảo Hoàng Sa được người Pháp xây dựng năm 1937 (SGK tr.85)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600" b="1" i="0">
                <a:solidFill>
                  <a:srgbClr val="FFFFFF"/>
                </a:solidFill>
                <a:latin typeface="Arial"/>
              </a:rPr>
              <a:t>Bia chủ quyền của Việt Nam trên quần đảo Hoàng Sa (1938)</a:t>
            </a:r>
          </a:p>
        </p:txBody>
      </p:sp>
      <p:sp>
        <p:nvSpPr>
          <p:cNvPr id="5" name="Rectangle 4"/>
          <p:cNvSpPr/>
          <p:nvPr/>
        </p:nvSpPr>
        <p:spPr>
          <a:xfrm>
            <a:off x="4707618" y="1408176"/>
            <a:ext cx="2776458"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8.png"/>
          <p:cNvPicPr>
            <a:picLocks noChangeAspect="1"/>
          </p:cNvPicPr>
          <p:nvPr/>
        </p:nvPicPr>
        <p:blipFill>
          <a:blip r:embed="rId3"/>
          <a:stretch>
            <a:fillRect/>
          </a:stretch>
        </p:blipFill>
        <p:spPr>
          <a:xfrm>
            <a:off x="4762482" y="1463040"/>
            <a:ext cx="266673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8. Bia chủ quyền của Việt Nam trên quần đảo Hoàng Sa do người Pháp xây dựng năm 1938 (SGK tr.85)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Từ sau năm 1975 đến nay</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1F2937"/>
                </a:solidFill>
                <a:latin typeface="Arial"/>
              </a:rPr>
              <a:t>Sau thống nhất, Nhà nước Cộng hoà xã hội chủ nghĩa Việt Nam tiếp tục quản lí và thực thi chủ quyền đối với Hoàng Sa, Trường Sa</a:t>
            </a:r>
          </a:p>
          <a:p>
            <a:pPr marL="411480" indent="-365760">
              <a:spcAft>
                <a:spcPts val="900"/>
              </a:spcAft>
              <a:buFont typeface="Arial"/>
              <a:buChar char="•"/>
            </a:pPr>
            <a:r>
              <a:rPr sz="2600" b="0" i="0">
                <a:solidFill>
                  <a:srgbClr val="1F2937"/>
                </a:solidFill>
                <a:latin typeface="Arial"/>
              </a:rPr>
              <a:t>1982: thành lập huyện Hoàng Sa (thuộc Quảng Nam – Đà Nẵng, từ 1997 thuộc thành phố Đà Nẵng) và huyện Trường Sa (thuộc Đồng Nai, từ tháng 7-1989 thuộc Khánh Hoà)</a:t>
            </a:r>
          </a:p>
          <a:p>
            <a:pPr marL="411480" indent="-365760">
              <a:spcAft>
                <a:spcPts val="900"/>
              </a:spcAft>
              <a:buFont typeface="Arial"/>
              <a:buChar char="•"/>
            </a:pPr>
            <a:r>
              <a:rPr sz="2600" b="0" i="0">
                <a:solidFill>
                  <a:srgbClr val="1F2937"/>
                </a:solidFill>
                <a:latin typeface="Arial"/>
              </a:rPr>
              <a:t>Từ tháng 7-2025: huyện Hoàng Sa đổi thành đặc khu Hoàng Sa (thành phố Đà Nẵng), huyện Trường Sa đổi thành đặc khu Trường Sa (tỉnh Khánh Hoà), hai trong 13 đặc khu của cả nước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Chứng minh Việt Nam là Nhà nước đầu tiên xác lập chủ quyền</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Tư liệu 1, 2 và thông tin trong mục</a:t>
            </a:r>
          </a:p>
          <a:p>
            <a:pPr marL="411480" indent="-365760">
              <a:spcAft>
                <a:spcPts val="900"/>
              </a:spcAft>
              <a:buFont typeface="Arial"/>
              <a:buChar char="•"/>
            </a:pPr>
            <a:r>
              <a:rPr sz="2800" b="0" i="0">
                <a:solidFill>
                  <a:srgbClr val="1F2937"/>
                </a:solidFill>
                <a:latin typeface="Arial"/>
              </a:rPr>
              <a:t>Liệt kê bằng chứng theo 3 thời kì: trước 1884 – 1884 đến 1975 – sau 1975</a:t>
            </a:r>
          </a:p>
          <a:p>
            <a:pPr marL="411480" indent="-365760">
              <a:spcAft>
                <a:spcPts val="900"/>
              </a:spcAft>
              <a:buFont typeface="Arial"/>
              <a:buChar char="•"/>
            </a:pPr>
            <a:r>
              <a:rPr sz="2800" b="0" i="0">
                <a:solidFill>
                  <a:srgbClr val="1F2937"/>
                </a:solidFill>
                <a:latin typeface="Arial"/>
              </a:rPr>
              <a:t>Mỗi thời kì chọn 1 bằng chứng thuyết phục nhất, ghi nguồn (hình / tư liệu SGK)</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 kĩ thuật mảnh ghép</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2900" b="1" i="0">
                <a:solidFill>
                  <a:srgbClr val="1F2937"/>
                </a:solidFill>
                <a:latin typeface="Arial"/>
              </a:rPr>
              <a:t>Nhà nước nào xác lập chủ quyền và quản lí liên tục đối với Hoàng Sa, Trường Sa theo SGK Lịch sử 11?</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Nhà nước Việt Nam</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Pháp</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Anh</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Nhật Bản</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Nhà nước nào xác lập chủ quyền và quản lí liên tục đối với Hoàng Sa, Trường Sa theo SGK Lịch sử 11?</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Nhà nước Việt Nam</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Pháp</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Anh</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Nhật Bản</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SGK tr.82: các nguồn sử liệu khẳng định Việt Nam là Nhà nước đầu tiên xác lập chủ quyền và thực hiện quản lí liên tục đối với quần đảo Hoàng Sa và quần đảo Trường Sa.</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2b. Cuộc đấu tranh bảo vệ, thực thi chủ quyền</a:t>
            </a:r>
          </a:p>
        </p:txBody>
      </p:sp>
      <p:sp>
        <p:nvSpPr>
          <p:cNvPr id="5" name="Rectangle 4"/>
          <p:cNvSpPr/>
          <p:nvPr/>
        </p:nvSpPr>
        <p:spPr>
          <a:xfrm>
            <a:off x="4329465" y="1408176"/>
            <a:ext cx="3532764"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9.png"/>
          <p:cNvPicPr>
            <a:picLocks noChangeAspect="1"/>
          </p:cNvPicPr>
          <p:nvPr/>
        </p:nvPicPr>
        <p:blipFill>
          <a:blip r:embed="rId3"/>
          <a:stretch>
            <a:fillRect/>
          </a:stretch>
        </p:blipFill>
        <p:spPr>
          <a:xfrm>
            <a:off x="4384329" y="1463040"/>
            <a:ext cx="342303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9. Sơ đồ khái quát về cuộc đấu tranh bảo vệ chủ quyền biển đảo của Việt Nam (SGK tr.87)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600" b="1" i="0">
                <a:solidFill>
                  <a:srgbClr val="FFFFFF"/>
                </a:solidFill>
                <a:latin typeface="Arial"/>
              </a:rPr>
              <a:t>Tri ân những chiến sĩ hi sinh bảo vệ chủ quyền biển đảo</a:t>
            </a:r>
          </a:p>
        </p:txBody>
      </p:sp>
      <p:sp>
        <p:nvSpPr>
          <p:cNvPr id="5" name="Rectangle 4"/>
          <p:cNvSpPr/>
          <p:nvPr/>
        </p:nvSpPr>
        <p:spPr>
          <a:xfrm>
            <a:off x="3132048" y="1408176"/>
            <a:ext cx="5927598"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10.png"/>
          <p:cNvPicPr>
            <a:picLocks noChangeAspect="1"/>
          </p:cNvPicPr>
          <p:nvPr/>
        </p:nvPicPr>
        <p:blipFill>
          <a:blip r:embed="rId3"/>
          <a:stretch>
            <a:fillRect/>
          </a:stretch>
        </p:blipFill>
        <p:spPr>
          <a:xfrm>
            <a:off x="3186912" y="1463040"/>
            <a:ext cx="581787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300" b="0" i="1">
                <a:solidFill>
                  <a:srgbClr val="1F2937"/>
                </a:solidFill>
                <a:latin typeface="Arial"/>
              </a:rPr>
              <a:t>Hình 10. Đài tưởng niệm chiến sĩ Gạc Ma (tỉnh Khánh Hoà) (SGK tr.88)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1F2937"/>
                </a:solidFill>
                <a:latin typeface="Arial"/>
              </a:rPr>
              <a:t>Tháng 3-1988, các chiến sĩ Hải quân Nhân dân Việt Nam hi sinh khi bảo vệ chủ quyền tại các đảo nào (theo SGK)?</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Gạc Ma, Cô Lin, Len Đao</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Phú Quốc, Côn Đảo, Cát Bà</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Lý Sơn, Cồn Cỏ, Bạch Long Vĩ</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Song Tử Đông, Sinh Tồn, Ba Bình</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Tháng 3-1988, các chiến sĩ Hải quân Nhân dân Việt Nam hi sinh khi bảo vệ chủ quyền tại các đảo nào (theo SGK)?</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Gạc Ma, Cô Lin, Len Đao</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Phú Quốc, Côn Đảo, Cát Bà</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Lý Sơn, Cồn Cỏ, Bạch Long Vĩ</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Song Tử Đông, Sinh Tồn, Ba Bình</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SGK tr.87 (Hình 9): tháng 3-1988, nhiều chiến sĩ Hải quân Nhân dân Việt Nam hi sinh anh dũng khi chiến đấu bảo vệ chủ quyền tại các đảo Gạc Ma, Cô Lin, Len Đao.</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500" b="1" i="0">
                <a:solidFill>
                  <a:srgbClr val="FFFFFF"/>
                </a:solidFill>
                <a:latin typeface="Arial"/>
              </a:rPr>
              <a:t>3. Chủ trương giải quyết tranh chấp chủ quyền ở Biển Đông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700"/>
              </a:spcAft>
              <a:buFont typeface="Arial"/>
              <a:buChar char="•"/>
            </a:pPr>
            <a:r>
              <a:rPr sz="2100" b="0" i="0">
                <a:solidFill>
                  <a:srgbClr val="1F2937"/>
                </a:solidFill>
                <a:latin typeface="Arial"/>
              </a:rPr>
              <a:t>Biện pháp toàn diện: chính trị, ngoại giao, kinh tế, quân sự để bảo vệ quyền, chủ quyền và lợi ích hợp pháp</a:t>
            </a:r>
          </a:p>
          <a:p>
            <a:pPr marL="411480" indent="-365760">
              <a:spcAft>
                <a:spcPts val="700"/>
              </a:spcAft>
              <a:buFont typeface="Arial"/>
              <a:buChar char="•"/>
            </a:pPr>
            <a:r>
              <a:rPr sz="2100" b="0" i="0">
                <a:solidFill>
                  <a:srgbClr val="1F2937"/>
                </a:solidFill>
                <a:latin typeface="Arial"/>
              </a:rPr>
              <a:t>Chủ trương: giải quyết tranh chấp bằng biện pháp hoà bình, trên tinh thần hiểu biết, tôn trọng lẫn nhau, tuân thủ luật pháp quốc tế</a:t>
            </a:r>
          </a:p>
          <a:p>
            <a:pPr marL="411480" indent="-365760">
              <a:spcAft>
                <a:spcPts val="700"/>
              </a:spcAft>
              <a:buFont typeface="Arial"/>
              <a:buChar char="•"/>
            </a:pPr>
            <a:r>
              <a:rPr sz="2100" b="0" i="0">
                <a:solidFill>
                  <a:srgbClr val="1F2937"/>
                </a:solidFill>
                <a:latin typeface="Arial"/>
              </a:rPr>
              <a:t>Ban hành văn bản pháp luật: Tuyên bố về lãnh hải... (5-1977); Sách trắng (1979, 1981, 1988); Luật Biên giới quốc gia (2003); Bộ luật Hàng hải (2005, 2015)</a:t>
            </a:r>
          </a:p>
          <a:p>
            <a:pPr marL="411480" indent="-365760">
              <a:spcAft>
                <a:spcPts val="700"/>
              </a:spcAft>
              <a:buFont typeface="Arial"/>
              <a:buChar char="•"/>
            </a:pPr>
            <a:r>
              <a:rPr sz="2100" b="0" i="0">
                <a:solidFill>
                  <a:srgbClr val="1F2937"/>
                </a:solidFill>
                <a:latin typeface="Arial"/>
              </a:rPr>
              <a:t>Tham gia Công ước Liên hợp quốc về Luật Biển năm 1982 (UNCLOS); Luật Biển Việt Nam năm 2012</a:t>
            </a:r>
          </a:p>
          <a:p>
            <a:pPr marL="411480" indent="-365760">
              <a:spcAft>
                <a:spcPts val="700"/>
              </a:spcAft>
              <a:buFont typeface="Arial"/>
              <a:buChar char="•"/>
            </a:pPr>
            <a:r>
              <a:rPr sz="2100" b="0" i="0">
                <a:solidFill>
                  <a:srgbClr val="1F2937"/>
                </a:solidFill>
                <a:latin typeface="Arial"/>
              </a:rPr>
              <a:t>Thúc đẩy thực hiện đầy đủ Tuyên bố về ứng xử của các bên ở Biển Đông (DOC); phát triển kinh tế biển gắn với tăng cường quốc phòng, an ninh trên biển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Tuyên bố về ứng xử của các bên ở Biển Đông (DOC)</a:t>
            </a:r>
          </a:p>
        </p:txBody>
      </p:sp>
      <p:sp>
        <p:nvSpPr>
          <p:cNvPr id="5" name="Rectangle 4"/>
          <p:cNvSpPr/>
          <p:nvPr/>
        </p:nvSpPr>
        <p:spPr>
          <a:xfrm>
            <a:off x="2225431" y="1408176"/>
            <a:ext cx="7740832"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h11.png"/>
          <p:cNvPicPr>
            <a:picLocks noChangeAspect="1"/>
          </p:cNvPicPr>
          <p:nvPr/>
        </p:nvPicPr>
        <p:blipFill>
          <a:blip r:embed="rId3"/>
          <a:stretch>
            <a:fillRect/>
          </a:stretch>
        </p:blipFill>
        <p:spPr>
          <a:xfrm>
            <a:off x="2280295" y="1463040"/>
            <a:ext cx="763110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11. Lễ kí kết Tuyên bố về ứng xử của các bên ở Biển Đông (DOC) tại Cam-pu-chia (2002) (SGK tr.89)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Vì sao Việt Nam chủ trương giải quyết tranh chấp bằng biện pháp hoà bình?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Tư liệu 3 và thông tin trong mục, trình bày chủ trương của Việt Nam</a:t>
            </a:r>
          </a:p>
          <a:p>
            <a:pPr marL="411480" indent="-365760">
              <a:spcAft>
                <a:spcPts val="900"/>
              </a:spcAft>
              <a:buFont typeface="Arial"/>
              <a:buChar char="•"/>
            </a:pPr>
            <a:r>
              <a:rPr sz="2800" b="0" i="0">
                <a:solidFill>
                  <a:srgbClr val="1F2937"/>
                </a:solidFill>
                <a:latin typeface="Arial"/>
              </a:rPr>
              <a:t>Giải thích vì sao Việt Nam chủ trương giải quyết bằng biện pháp hoà bình</a:t>
            </a:r>
          </a:p>
          <a:p>
            <a:pPr marL="411480" indent="-365760">
              <a:spcAft>
                <a:spcPts val="900"/>
              </a:spcAft>
              <a:buFont typeface="Arial"/>
              <a:buChar char="•"/>
            </a:pPr>
            <a:r>
              <a:rPr sz="2800" b="0" i="0">
                <a:solidFill>
                  <a:srgbClr val="1F2937"/>
                </a:solidFill>
                <a:latin typeface="Arial"/>
              </a:rPr>
              <a:t>Nêu 1–2 ví dụ thực tiễn về thực hiện chủ trương này mà em biết</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Chủ trương của Việt Nam khi giải quyết các tranh chấp chủ quyền ở Biển Đông là:</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Dùng vũ lực để giải quyết</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Biện pháp hoà bình, tôn trọng lẫn nhau, tuân thủ luật pháp quốc tế</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Không giải quyết, bỏ qua</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700"/>
              </a:spcAft>
            </a:pPr>
            <a:r>
              <a:rPr sz="2000" b="0" i="0">
                <a:solidFill>
                  <a:srgbClr val="1F2937"/>
                </a:solidFill>
                <a:latin typeface="Arial"/>
              </a:rPr>
              <a:t>Chỉ giải quyết bằng quân sự</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Chủ trương của Việt Nam khi giải quyết các tranh chấp chủ quyền ở Biển Đông là:</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Dùng vũ lực để giải quyết</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600"/>
              </a:spcAft>
            </a:pPr>
            <a:r>
              <a:rPr sz="1900" b="1" i="0">
                <a:solidFill>
                  <a:srgbClr val="FFFFFF"/>
                </a:solidFill>
                <a:latin typeface="Arial"/>
              </a:rPr>
              <a:t>Biện pháp hoà bình, tôn trọng lẫn nhau, tuân thủ luật pháp quốc tế</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Không giải quyết, bỏ qua</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Chỉ giải quyết bằng quân sự</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SGK tr.88: Việt Nam chủ trương giải quyết các tranh chấp trên Biển Đông thông qua biện pháp hoà bình với tinh thần hiểu biết, tôn trọng lẫn nhau, tuân thủ luật pháp quốc tế.</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Sơ đồ tư duy: tầm quan trọng chiến lược của Biển Đông với Việt Nam</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Lập sơ đồ tư duy: quốc phòng, an ninh – kinh tế – (nhánh) chủ quyền, luật pháp, hoà bình</a:t>
            </a:r>
          </a:p>
          <a:p>
            <a:pPr marL="411480" indent="-365760">
              <a:spcAft>
                <a:spcPts val="900"/>
              </a:spcAft>
              <a:buFont typeface="Arial"/>
              <a:buChar char="•"/>
            </a:pPr>
            <a:r>
              <a:rPr sz="2800" b="0" i="0">
                <a:solidFill>
                  <a:srgbClr val="1F2937"/>
                </a:solidFill>
                <a:latin typeface="Arial"/>
              </a:rPr>
              <a:t>Mỗi nhánh có ít nhất 2 ý lấy từ SGK</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 giấy A3</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Biển Đông: tuyến phòng thủ phía đông; nhiều ngành kinh tế biển; cửa ngõ giao lưu</a:t>
            </a:r>
          </a:p>
          <a:p>
            <a:pPr marL="411480" indent="-365760">
              <a:spcAft>
                <a:spcPts val="900"/>
              </a:spcAft>
              <a:buFont typeface="Arial"/>
              <a:buChar char="•"/>
            </a:pPr>
            <a:r>
              <a:rPr sz="2800" b="0" i="0">
                <a:solidFill>
                  <a:srgbClr val="1F2937"/>
                </a:solidFill>
                <a:latin typeface="Arial"/>
              </a:rPr>
              <a:t>Việt Nam là Nhà nước đầu tiên xác lập và quản lí liên tục Hoàng Sa, Trường Sa (đội Hoàng Sa, Bắc Hải, các triều đại, bản đồ, sử liệu)</a:t>
            </a:r>
          </a:p>
          <a:p>
            <a:pPr marL="411480" indent="-365760">
              <a:spcAft>
                <a:spcPts val="900"/>
              </a:spcAft>
              <a:buFont typeface="Arial"/>
              <a:buChar char="•"/>
            </a:pPr>
            <a:r>
              <a:rPr sz="2800" b="0" i="0">
                <a:solidFill>
                  <a:srgbClr val="1F2937"/>
                </a:solidFill>
                <a:latin typeface="Arial"/>
              </a:rPr>
              <a:t>Cuộc đấu tranh bảo vệ chủ quyền qua các thời kì; tri ân chiến sĩ hi sinh năm 1988</a:t>
            </a:r>
          </a:p>
          <a:p>
            <a:pPr marL="411480" indent="-365760">
              <a:spcAft>
                <a:spcPts val="900"/>
              </a:spcAft>
              <a:buFont typeface="Arial"/>
              <a:buChar char="•"/>
            </a:pPr>
            <a:r>
              <a:rPr sz="2800" b="0" i="0">
                <a:solidFill>
                  <a:srgbClr val="1F2937"/>
                </a:solidFill>
                <a:latin typeface="Arial"/>
              </a:rPr>
              <a:t>Chủ trương: hoà bình, tuân thủ luật pháp quốc tế (UNCLOS, DOC, Luật Biển 2012)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Hoàn thiện sơ đồ tư duy (SGK tr.90)</a:t>
            </a:r>
          </a:p>
          <a:p>
            <a:pPr marL="411480" indent="-365760">
              <a:spcAft>
                <a:spcPts val="900"/>
              </a:spcAft>
              <a:buFont typeface="Arial"/>
              <a:buChar char="•"/>
            </a:pPr>
            <a:r>
              <a:rPr sz="2800" b="0" i="0">
                <a:solidFill>
                  <a:srgbClr val="1F2937"/>
                </a:solidFill>
                <a:latin typeface="Arial"/>
              </a:rPr>
              <a:t>Vận dụng 1: là học sinh, em cần làm gì để góp phần bảo vệ chủ quyền biển đảo của Tổ quốc?</a:t>
            </a:r>
          </a:p>
          <a:p>
            <a:pPr marL="411480" indent="-365760">
              <a:spcAft>
                <a:spcPts val="900"/>
              </a:spcAft>
              <a:buFont typeface="Arial"/>
              <a:buChar char="•"/>
            </a:pPr>
            <a:r>
              <a:rPr sz="2800" b="0" i="0">
                <a:solidFill>
                  <a:srgbClr val="1F2937"/>
                </a:solidFill>
                <a:latin typeface="Arial"/>
              </a:rPr>
              <a:t>Vận dụng 2: sưu tầm tư liệu từ nguồn chính thống, viết bài khoảng 300 chữ về hoạt động bảo vệ chủ quyền biển đảo của Việt Nam hiện nay</a:t>
            </a:r>
          </a:p>
          <a:p>
            <a:pPr marL="411480" indent="-365760">
              <a:spcAft>
                <a:spcPts val="900"/>
              </a:spcAft>
              <a:buFont typeface="Arial"/>
              <a:buChar char="•"/>
            </a:pPr>
            <a:r>
              <a:rPr sz="2800" b="0" i="0">
                <a:solidFill>
                  <a:srgbClr val="1F2937"/>
                </a:solidFill>
                <a:latin typeface="Arial"/>
              </a:rPr>
              <a:t>Chuẩn bị các tiết thực hành của Chủ đề (xem phiếu hướng dẫn)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