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Chủ đề 6, Bài 12 (gợi ý 2 tiết). Chỉ dùng số liệu, bản đồ, tư liệu có trong SGK; không thêm bản đồ lấy trên mạng. Chưa có KHDH KNTT của tổ, cô chỉnh số tiết theo kế hoạch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Lịch sử 11 tr.73.</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Em biết gì về Biển Đông? Theo em, Biển Đông có tầm quan trọng thế nào đối với các nước trong khu vực? Ghi từ khoá HS nêu.</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Yêu cầu (SGK tr.75): quan sát Hình 2, xác định vị trí Biển Đông, kể tên các nước và vùng lãnh thổ tiếp giáp. Bản đồ khổ đứng; có thể mở SGK tr.74 để chiếu rõ hơn. Lược đồ ghi quần đảo Hoàng Sa, Trường Sa (Việt Nam).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tr.75. Em có biết: Biển Đông có nhiều cấu trúc địa lí như đảo san hô, bãi cạn, bãi ngầm...; khu vực hình thành và hoạt động nhiều của áp thấp nhiệt đới, bão.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tr.75: diện tích khoảng 3,5 triệu km², dài khoảng 3 000 km.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tr.75. Giao thông đường biển ở đây nhộn nhịp vào hàng thứ hai thế giới, nhiều tàu có trọng tải trên 5 000 tấn, phần lớn là tàu chở dầu. Eo Ma-lắc-ca tạo hành lang hàng hải chính, kết nối nhiều nước, trong đó có 3 nước đông dân của thế giới là Ấn Độ, In-đô-nê-xi-a, Trung Quốc.</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tr.75-76. Em có biết: theo FAO, Biển Đông có sản lượng đánh bắt hải sản hàng đầu thế giới, khoảng 6 triệu tấn, chiếm 10% tổng khối lượng toàn thế giới.</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Là các câu hỏi SGK tr.75-76. ĐGTX: ≥3 lí do đúng (6đ), giải thích địa bàn chiến lược có dẫn chứng (4đ).</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Biển Đông có nguồn tài nguyên phong phú: sinh vật biển, khoáng sản (ti-tan, thiếc, chì, kẽm,...); là một trong bốn bể chứa dầu khí lớn nhất thế giới.</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Tư liệu SGK tr.77: Biển Đông là nơi cư trú của trên 12 000 loài sinh vật, trong đó khoảng 2 040 loài cá, 350 loài san hô, 662 loài rong biển, 12 loài có vú,...; 221 loài cây nước mặn; thềm lục địa có tiềm năng dầu khí cao như bồn trũng Bru-nây, Nam Côn Sơn, Hoàng Sa,... Đây là số liệu trong SGK, cô đối chiếu nếu cần dùng thêm.</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Gợi ý (tr.77): giá trị cao đối với nghiên cứu khoa học, phục vụ đời sống hằng ngày của người dân, phát triển kinh tế – xã hội của các nước trong khu vực.</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tr.76: là một trong bốn bể chứa dầu khí lớn nhất thế giới.</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tr.77-78. 8 cụm: Song Tử, Thị Tứ, Loại Ta, Nam Yết, Sinh Tồn, Trường Sa, Thám Hiểm, Bình Nguyên. Đảo gần đất liền nhất là Trường Sa, đảo cao nhất so với mực nước biển là Song Tử Tây, đảo có diện tích lớn nhất là Ba Bình (0,6 km²).</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Câu hỏi SGK tr.78: xác định vị trí một số đảo, quần đảo thuộc Biển Đông và quần đảo Hoàng Sa, quần đảo Trường Sa trên lược đồ Hình 2 (tr.74). Dùng bản đồ trong SGK.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lên chỉ trên lược đồ chiếu. Chỉ dùng lược đồ SGK, không dùng bản đồ từ nguồn khác.</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tr.78-79.</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tr.77: quần đảo Hoàng Sa và quần đảo Trường Sa thuộc chủ quyền của Việt Nam.</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tr.78: Trường Sa bao gồm hơn 100 đảo, đá, bãi ngầm, bãi san hô; Hoàng Sa có hơn 37 đảo, đá, bãi cạn,...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Là Luyện tập 1, 2 (SGK tr.79). ĐGTX: đủ 4 nhánh (5đ), dẫn chứng từ SGK (3đ), trình bày rõ (2đ).</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Vị trí và tầm quan trọng của Biển Đông</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11 – Kết nối tri thức – Chủ đề 6, Bài 12</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Xác định được vị trí của Biển Đông trên bản đồ; giải thích tầm quan trọng chiến lược: giao thông biển, vị trí chiến lược, tài nguyên thiên nhiên biển</a:t>
            </a:r>
          </a:p>
          <a:p>
            <a:pPr marL="411480" indent="-365760">
              <a:spcAft>
                <a:spcPts val="900"/>
              </a:spcAft>
              <a:buFont typeface="Arial"/>
              <a:buChar char="•"/>
            </a:pPr>
            <a:r>
              <a:rPr sz="2800" b="0" i="0">
                <a:solidFill>
                  <a:srgbClr val="1F2937"/>
                </a:solidFill>
                <a:latin typeface="Arial"/>
              </a:rPr>
              <a:t>Xác định được vị trí các đảo, quần đảo ở Biển Đông trên bản đồ; giải thích tầm quan trọng chiến lược của các đảo và quần đảo</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Khởi động: Biển Đông – đường vận chuyển huyết mạch</a:t>
            </a:r>
          </a:p>
        </p:txBody>
      </p:sp>
      <p:sp>
        <p:nvSpPr>
          <p:cNvPr id="5" name="Rectangle 4"/>
          <p:cNvSpPr/>
          <p:nvPr/>
        </p:nvSpPr>
        <p:spPr>
          <a:xfrm>
            <a:off x="859536" y="1830929"/>
            <a:ext cx="10472623" cy="3424740"/>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h1.png"/>
          <p:cNvPicPr>
            <a:picLocks noChangeAspect="1"/>
          </p:cNvPicPr>
          <p:nvPr/>
        </p:nvPicPr>
        <p:blipFill>
          <a:blip r:embed="rId3"/>
          <a:stretch>
            <a:fillRect/>
          </a:stretch>
        </p:blipFill>
        <p:spPr>
          <a:xfrm>
            <a:off x="914400" y="1885793"/>
            <a:ext cx="10362895" cy="3315012"/>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1. Cảng Xin-ga-po – một trong những cảng biển sầm uất và hiện đại ở Biển Đông (SGK tr.73)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Vị trí của Biển Đông</a:t>
            </a:r>
          </a:p>
        </p:txBody>
      </p:sp>
      <p:sp>
        <p:nvSpPr>
          <p:cNvPr id="5" name="Rectangle 4"/>
          <p:cNvSpPr/>
          <p:nvPr/>
        </p:nvSpPr>
        <p:spPr>
          <a:xfrm>
            <a:off x="4354140" y="1408176"/>
            <a:ext cx="3483413"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h2.png"/>
          <p:cNvPicPr>
            <a:picLocks noChangeAspect="1"/>
          </p:cNvPicPr>
          <p:nvPr/>
        </p:nvPicPr>
        <p:blipFill>
          <a:blip r:embed="rId3"/>
          <a:stretch>
            <a:fillRect/>
          </a:stretch>
        </p:blipFill>
        <p:spPr>
          <a:xfrm>
            <a:off x="4409004" y="1463040"/>
            <a:ext cx="337368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2. Lược đồ khu vực Biển Đông (SGK tr.74)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Vị trí và đặc điểm của Biển Đông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Biển thuộc Thái Bình Dương, trải rộng từ khoảng 3°N đến 26°B và khoảng 100°Đ đến 121°Đ</a:t>
            </a:r>
          </a:p>
          <a:p>
            <a:pPr marL="411480" indent="-365760">
              <a:spcAft>
                <a:spcPts val="800"/>
              </a:spcAft>
              <a:buFont typeface="Arial"/>
              <a:buChar char="•"/>
            </a:pPr>
            <a:r>
              <a:rPr sz="2500" b="0" i="0">
                <a:solidFill>
                  <a:srgbClr val="1F2937"/>
                </a:solidFill>
                <a:latin typeface="Arial"/>
              </a:rPr>
              <a:t>Diện tích khoảng 3,5 triệu km², dài khoảng 3 000 km theo trục đông bắc – tây nam, nối Thái Bình Dương với Ấn Độ Dương</a:t>
            </a:r>
          </a:p>
          <a:p>
            <a:pPr marL="411480" indent="-365760">
              <a:spcAft>
                <a:spcPts val="800"/>
              </a:spcAft>
              <a:buFont typeface="Arial"/>
              <a:buChar char="•"/>
            </a:pPr>
            <a:r>
              <a:rPr sz="2500" b="0" i="0">
                <a:solidFill>
                  <a:srgbClr val="1F2937"/>
                </a:solidFill>
                <a:latin typeface="Arial"/>
              </a:rPr>
              <a:t>Biển tương đối kín vì các đường thông ra hai đại dương đều có đảo, quần đảo bao bọc</a:t>
            </a:r>
          </a:p>
          <a:p>
            <a:pPr marL="411480" indent="-365760">
              <a:spcAft>
                <a:spcPts val="800"/>
              </a:spcAft>
              <a:buFont typeface="Arial"/>
              <a:buChar char="•"/>
            </a:pPr>
            <a:r>
              <a:rPr sz="2500" b="0" i="0">
                <a:solidFill>
                  <a:srgbClr val="1F2937"/>
                </a:solidFill>
                <a:latin typeface="Arial"/>
              </a:rPr>
              <a:t>Một trong những biển lớn nhất thế giới: gấp khoảng 1,5 lần Địa Trung Hải và 8 lần Biển Đen; độ sâu trung bình khoảng 1 140 m, nơi sâu nhất hơn 5 000 m</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Diện tích Biển Đông khoảng bao nhiêu?</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1,5 triệu km²</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2,5 triệu km²</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3,5 triệu km²</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8 triệu km²</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Diện tích Biển Đông khoảng bao nhiêu?</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1,5 triệu km²</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2,5 triệu km²</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3,5 triệu km²</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8 triệu km²</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tr.75: diện tích khoảng 3,5 triệu km², dài khoảng 3 000 km.</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2a. Tuyến đường giao thông biển huyết mạch</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Vị trí quan trọng trong giao thông hàng hải quốc tế</a:t>
            </a:r>
          </a:p>
          <a:p>
            <a:pPr marL="411480" indent="-365760">
              <a:spcAft>
                <a:spcPts val="900"/>
              </a:spcAft>
              <a:buFont typeface="Arial"/>
              <a:buChar char="•"/>
            </a:pPr>
            <a:r>
              <a:rPr sz="2800" b="0" i="0">
                <a:solidFill>
                  <a:srgbClr val="1F2937"/>
                </a:solidFill>
                <a:latin typeface="Arial"/>
              </a:rPr>
              <a:t>Tập trung các tuyến đường biển chiến lược nối Thái Bình Dương – Ấn Độ Dương, châu Âu – châu Á, Trung Đông – Đông Á</a:t>
            </a:r>
          </a:p>
          <a:p>
            <a:pPr marL="411480" indent="-365760">
              <a:spcAft>
                <a:spcPts val="900"/>
              </a:spcAft>
              <a:buFont typeface="Arial"/>
              <a:buChar char="•"/>
            </a:pPr>
            <a:r>
              <a:rPr sz="2800" b="0" i="0">
                <a:solidFill>
                  <a:srgbClr val="1F2937"/>
                </a:solidFill>
                <a:latin typeface="Arial"/>
              </a:rPr>
              <a:t>5 trong số 10 tuyến đường vận tải biển trọng yếu của thế giới liên quan đến Biển Đông</a:t>
            </a:r>
          </a:p>
          <a:p>
            <a:pPr marL="411480" indent="-365760">
              <a:spcAft>
                <a:spcPts val="900"/>
              </a:spcAft>
              <a:buFont typeface="Arial"/>
              <a:buChar char="•"/>
            </a:pPr>
            <a:r>
              <a:rPr sz="2800" b="0" i="0">
                <a:solidFill>
                  <a:srgbClr val="1F2937"/>
                </a:solidFill>
                <a:latin typeface="Arial"/>
              </a:rPr>
              <a:t>Nhiều eo biển quan trọng: Đài Loan, Ba-si, Ga-xpa, Ca-ri-ma-ta, đặc biệt là Ma-lắc-ca (điểm điều tiết giao thông đường biển quan trọng bậc nhất châu Á)</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2b. Địa bàn chiến lược quan trọng ở châu Á – Thái Bình Dương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300" b="0" i="0">
                <a:solidFill>
                  <a:srgbClr val="1F2937"/>
                </a:solidFill>
                <a:latin typeface="Arial"/>
              </a:rPr>
              <a:t>Vị trí chiến lược về quốc phòng – an ninh, giao thông vận tải và các hoạt động kinh tế</a:t>
            </a:r>
          </a:p>
          <a:p>
            <a:pPr marL="411480" indent="-365760">
              <a:spcAft>
                <a:spcPts val="800"/>
              </a:spcAft>
              <a:buFont typeface="Arial"/>
              <a:buChar char="•"/>
            </a:pPr>
            <a:r>
              <a:rPr sz="2300" b="0" i="0">
                <a:solidFill>
                  <a:srgbClr val="1F2937"/>
                </a:solidFill>
                <a:latin typeface="Arial"/>
              </a:rPr>
              <a:t>Tuyến đường ngắn nhất cho tàu biển di chuyển giữa Thái Bình Dương và Ấn Độ Dương</a:t>
            </a:r>
          </a:p>
          <a:p>
            <a:pPr marL="411480" indent="-365760">
              <a:spcAft>
                <a:spcPts val="800"/>
              </a:spcAft>
              <a:buFont typeface="Arial"/>
              <a:buChar char="•"/>
            </a:pPr>
            <a:r>
              <a:rPr sz="2300" b="0" i="0">
                <a:solidFill>
                  <a:srgbClr val="1F2937"/>
                </a:solidFill>
                <a:latin typeface="Arial"/>
              </a:rPr>
              <a:t>Nhiều nước (Ấn Độ, Nhật Bản, Trung Quốc, Xin-ga-po, Ma-lai-xi-a, Việt Nam,...) có hoạt động thương mại hàng hải, khai thác hải sản, dầu khí sôi động</a:t>
            </a:r>
          </a:p>
          <a:p>
            <a:pPr marL="411480" indent="-365760">
              <a:spcAft>
                <a:spcPts val="800"/>
              </a:spcAft>
              <a:buFont typeface="Arial"/>
              <a:buChar char="•"/>
            </a:pPr>
            <a:r>
              <a:rPr sz="2300" b="0" i="0">
                <a:solidFill>
                  <a:srgbClr val="1F2937"/>
                </a:solidFill>
                <a:latin typeface="Arial"/>
              </a:rPr>
              <a:t>Các cảng biển lớn: Xin-ga-po, Ku-an-tan, Ma-ni-la, Đà Nẵng, Hồng Công,... là điểm trung chuyển, trao đổi, bốc dỡ hàng hoá</a:t>
            </a:r>
          </a:p>
          <a:p>
            <a:pPr marL="411480" indent="-365760">
              <a:spcAft>
                <a:spcPts val="800"/>
              </a:spcAft>
              <a:buFont typeface="Arial"/>
              <a:buChar char="•"/>
            </a:pPr>
            <a:r>
              <a:rPr sz="2300" b="0" i="0">
                <a:solidFill>
                  <a:srgbClr val="1F2937"/>
                </a:solidFill>
                <a:latin typeface="Arial"/>
              </a:rPr>
              <a:t>Các nước Đông Nam Á ven biển hưởng lợi ích trực tiếp từ Biển Đông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Hoạt động: Vai trò chiến lược của Biển Đông trong giao thông hàng hải quốc tế</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Dựa vào SGK tr.75–76, nêu 3 lí do Biển Đông là tuyến đường giao thông hàng hải quan trọng</a:t>
            </a:r>
          </a:p>
          <a:p>
            <a:pPr marL="411480" indent="-365760">
              <a:spcAft>
                <a:spcPts val="900"/>
              </a:spcAft>
              <a:buFont typeface="Arial"/>
              <a:buChar char="•"/>
            </a:pPr>
            <a:r>
              <a:rPr sz="2800" b="0" i="0">
                <a:solidFill>
                  <a:srgbClr val="1F2937"/>
                </a:solidFill>
                <a:latin typeface="Arial"/>
              </a:rPr>
              <a:t>Giải thích vì sao Biển Đông là địa bàn chiến lược ở châu Á – Thái Bình Dương</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5</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2c. Nguồn tài nguyên thiên nhiên biển</a:t>
            </a:r>
          </a:p>
        </p:txBody>
      </p:sp>
      <p:sp>
        <p:nvSpPr>
          <p:cNvPr id="5" name="Rectangle 4"/>
          <p:cNvSpPr/>
          <p:nvPr/>
        </p:nvSpPr>
        <p:spPr>
          <a:xfrm>
            <a:off x="2273258" y="1408176"/>
            <a:ext cx="7645179"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h3.png"/>
          <p:cNvPicPr>
            <a:picLocks noChangeAspect="1"/>
          </p:cNvPicPr>
          <p:nvPr/>
        </p:nvPicPr>
        <p:blipFill>
          <a:blip r:embed="rId3"/>
          <a:stretch>
            <a:fillRect/>
          </a:stretch>
        </p:blipFill>
        <p:spPr>
          <a:xfrm>
            <a:off x="2328122" y="1463040"/>
            <a:ext cx="7535451"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3. Giàn khoan Đại Hùng 01 của Tập đoàn Dầu khí Quốc gia Việt Nam trên Biển Đông (SGK tr.76)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Đa dạng sinh học Biển Đông</a:t>
            </a:r>
          </a:p>
        </p:txBody>
      </p:sp>
      <p:sp>
        <p:nvSpPr>
          <p:cNvPr id="5" name="Rectangle 4"/>
          <p:cNvSpPr/>
          <p:nvPr/>
        </p:nvSpPr>
        <p:spPr>
          <a:xfrm>
            <a:off x="2859714" y="1408176"/>
            <a:ext cx="6472266"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h4.png"/>
          <p:cNvPicPr>
            <a:picLocks noChangeAspect="1"/>
          </p:cNvPicPr>
          <p:nvPr/>
        </p:nvPicPr>
        <p:blipFill>
          <a:blip r:embed="rId3"/>
          <a:stretch>
            <a:fillRect/>
          </a:stretch>
        </p:blipFill>
        <p:spPr>
          <a:xfrm>
            <a:off x="2914578" y="1463040"/>
            <a:ext cx="6362538"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4. Sinh vật dưới Biển Đông (SGK tr.77)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Hoạt động: Vai trò của tài nguyên biển với phát triển kinh tế – xã hội</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Khai thác Tư liệu SGK tr.77 và thông tin trong mục</a:t>
            </a:r>
          </a:p>
          <a:p>
            <a:pPr marL="411480" indent="-365760">
              <a:spcAft>
                <a:spcPts val="900"/>
              </a:spcAft>
              <a:buFont typeface="Arial"/>
              <a:buChar char="•"/>
            </a:pPr>
            <a:r>
              <a:rPr sz="2800" b="0" i="0">
                <a:solidFill>
                  <a:srgbClr val="1F2937"/>
                </a:solidFill>
                <a:latin typeface="Arial"/>
              </a:rPr>
              <a:t>Phân tích 2 vai trò của nguồn tài nguyên biển với kinh tế – xã hội các nước trong khu vực</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4</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Biển Đông là một trong bao nhiêu bể chứa dầu khí lớn nhất thế giới?</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Hai</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Ba</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Bốn</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Mười</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Biển Đông là một trong bao nhiêu bể chứa dầu khí lớn nhất thế giới?</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Hai</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Ba</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Bốn</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Mười</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tr.76: là một trong bốn bể chứa dầu khí lớn nhất thế giới.</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3a. Vị trí quần đảo Hoàng Sa và quần đảo Trường Sa</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300" b="0" i="0">
                <a:solidFill>
                  <a:srgbClr val="1F2937"/>
                </a:solidFill>
                <a:latin typeface="Arial"/>
              </a:rPr>
              <a:t>Biển Đông có hàng nghìn đảo và quần đảo nằm rải rác</a:t>
            </a:r>
          </a:p>
          <a:p>
            <a:pPr marL="411480" indent="-365760">
              <a:spcAft>
                <a:spcPts val="800"/>
              </a:spcAft>
              <a:buFont typeface="Arial"/>
              <a:buChar char="•"/>
            </a:pPr>
            <a:r>
              <a:rPr sz="2300" b="0" i="0">
                <a:solidFill>
                  <a:srgbClr val="1F2937"/>
                </a:solidFill>
                <a:latin typeface="Arial"/>
              </a:rPr>
              <a:t>Quần đảo Hoàng Sa và quần đảo Trường Sa thuộc chủ quyền của Việt Nam, nằm ở trung tâm Biển Đông, vị trí chiến lược quan trọng</a:t>
            </a:r>
          </a:p>
          <a:p>
            <a:pPr marL="411480" indent="-365760">
              <a:spcAft>
                <a:spcPts val="800"/>
              </a:spcAft>
              <a:buFont typeface="Arial"/>
              <a:buChar char="•"/>
            </a:pPr>
            <a:r>
              <a:rPr sz="2300" b="0" i="0">
                <a:solidFill>
                  <a:srgbClr val="1F2937"/>
                </a:solidFill>
                <a:latin typeface="Arial"/>
              </a:rPr>
              <a:t>Địa hình hai quần đảo là sự nối tiếp liên tục của lục địa Việt Nam từ đất liền ra biển</a:t>
            </a:r>
          </a:p>
          <a:p>
            <a:pPr marL="411480" indent="-365760">
              <a:spcAft>
                <a:spcPts val="800"/>
              </a:spcAft>
              <a:buFont typeface="Arial"/>
              <a:buChar char="•"/>
            </a:pPr>
            <a:r>
              <a:rPr sz="2300" b="0" i="0">
                <a:solidFill>
                  <a:srgbClr val="1F2937"/>
                </a:solidFill>
                <a:latin typeface="Arial"/>
              </a:rPr>
              <a:t>Hoàng Sa: phía bắc Biển Đông, hơn 37 đảo, đá, bãi cạn,...; kinh tuyến khoảng 111°Đ–113°Đ, vĩ tuyến khoảng 15°45'B–17°15'B</a:t>
            </a:r>
          </a:p>
          <a:p>
            <a:pPr marL="411480" indent="-365760">
              <a:spcAft>
                <a:spcPts val="800"/>
              </a:spcAft>
              <a:buFont typeface="Arial"/>
              <a:buChar char="•"/>
            </a:pPr>
            <a:r>
              <a:rPr sz="2300" b="0" i="0">
                <a:solidFill>
                  <a:srgbClr val="1F2937"/>
                </a:solidFill>
                <a:latin typeface="Arial"/>
              </a:rPr>
              <a:t>Trường Sa: phía đông nam bờ biển Việt Nam, hơn 100 đảo, đá, bãi ngầm, bãi san hô, vùng biển rộng gấp nhiều lần Hoàng Sa; chia làm 8 cụm</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Đảo Trường Sa thuộc quần đảo Trường Sa</a:t>
            </a:r>
          </a:p>
        </p:txBody>
      </p:sp>
      <p:sp>
        <p:nvSpPr>
          <p:cNvPr id="5" name="Rectangle 4"/>
          <p:cNvSpPr/>
          <p:nvPr/>
        </p:nvSpPr>
        <p:spPr>
          <a:xfrm>
            <a:off x="2137514" y="1408176"/>
            <a:ext cx="7916665"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2-h5.png"/>
          <p:cNvPicPr>
            <a:picLocks noChangeAspect="1"/>
          </p:cNvPicPr>
          <p:nvPr/>
        </p:nvPicPr>
        <p:blipFill>
          <a:blip r:embed="rId3"/>
          <a:stretch>
            <a:fillRect/>
          </a:stretch>
        </p:blipFill>
        <p:spPr>
          <a:xfrm>
            <a:off x="2192378" y="1463040"/>
            <a:ext cx="7806937"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5. Đảo Trường Sa thuộc quần đảo Trường Sa (đặc khu Trường Sa, tỉnh Khánh Hoà) (SGK tr.78)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Xác định vị trí trên lược đồ</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Mở lược đồ Hình 2 (SGK tr.74)</a:t>
            </a:r>
          </a:p>
          <a:p>
            <a:pPr marL="411480" indent="-365760">
              <a:spcAft>
                <a:spcPts val="900"/>
              </a:spcAft>
              <a:buFont typeface="Arial"/>
              <a:buChar char="•"/>
            </a:pPr>
            <a:r>
              <a:rPr sz="2800" b="0" i="0">
                <a:solidFill>
                  <a:srgbClr val="1F2937"/>
                </a:solidFill>
                <a:latin typeface="Arial"/>
              </a:rPr>
              <a:t>Chỉ vị trí: Biển Đông, quần đảo Hoàng Sa, quần đảo Trường Sa, đảo Hải Nam, đảo Phú Quốc, đảo Côn Sơn</a:t>
            </a:r>
          </a:p>
          <a:p>
            <a:pPr marL="411480" indent="-365760">
              <a:spcAft>
                <a:spcPts val="900"/>
              </a:spcAft>
              <a:buFont typeface="Arial"/>
              <a:buChar char="•"/>
            </a:pPr>
            <a:r>
              <a:rPr sz="2800" b="0" i="0">
                <a:solidFill>
                  <a:srgbClr val="1F2937"/>
                </a:solidFill>
                <a:latin typeface="Arial"/>
              </a:rPr>
              <a:t>Kể tên các nước và vùng lãnh thổ tiếp giáp Biển Đông</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4</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3b. Tầm quan trọng chiến lược của hai quần đảo</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Hệ thống đảo, quần đảo nằm trên các tuyến hàng hải quốc tế quan trọng → ý nghĩa quốc phòng, an ninh</a:t>
            </a:r>
          </a:p>
          <a:p>
            <a:pPr marL="411480" indent="-365760">
              <a:spcAft>
                <a:spcPts val="800"/>
              </a:spcAft>
              <a:buFont typeface="Arial"/>
              <a:buChar char="•"/>
            </a:pPr>
            <a:r>
              <a:rPr sz="2500" b="0" i="0">
                <a:solidFill>
                  <a:srgbClr val="1F2937"/>
                </a:solidFill>
                <a:latin typeface="Arial"/>
              </a:rPr>
              <a:t>Một số đảo có điều kiện thích hợp phát triển kinh tế biển, xây dựng cơ sở hậu cần – kĩ thuật cho hoạt động quân sự và kinh tế</a:t>
            </a:r>
          </a:p>
          <a:p>
            <a:pPr marL="411480" indent="-365760">
              <a:spcAft>
                <a:spcPts val="800"/>
              </a:spcAft>
              <a:buFont typeface="Arial"/>
              <a:buChar char="•"/>
            </a:pPr>
            <a:r>
              <a:rPr sz="2500" b="0" i="0">
                <a:solidFill>
                  <a:srgbClr val="1F2937"/>
                </a:solidFill>
                <a:latin typeface="Arial"/>
              </a:rPr>
              <a:t>Hoàng Sa, Trường Sa giúp kiểm soát và bảo đảm an ninh cho các tuyến đường giao thông trên biển, trên không</a:t>
            </a:r>
          </a:p>
          <a:p>
            <a:pPr marL="411480" indent="-365760">
              <a:spcAft>
                <a:spcPts val="800"/>
              </a:spcAft>
              <a:buFont typeface="Arial"/>
              <a:buChar char="•"/>
            </a:pPr>
            <a:r>
              <a:rPr sz="2500" b="0" i="0">
                <a:solidFill>
                  <a:srgbClr val="1F2937"/>
                </a:solidFill>
                <a:latin typeface="Arial"/>
              </a:rPr>
              <a:t>Kinh tế biển: du lịch, nuôi trồng và chế biến thuỷ sản, khai thác dược liệu biển và khoáng sản; ngư trường đánh bắt lớn; tài nguyên băng cháy; bảo tồn biển, nghiên cứu</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Hai quần đảo nào trên Biển Đông thuộc chủ quyền của Việt Nam theo SGK?</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Hoàng Sa và Trường Sa</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Hải Nam và Đài Loan</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Phú Quốc và Côn Sơn</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Lu-xôn và Min-đô-rô</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Hai quần đảo nào trên Biển Đông thuộc chủ quyền của Việt Nam theo SGK?</a:t>
            </a:r>
          </a:p>
        </p:txBody>
      </p:sp>
      <p:sp>
        <p:nvSpPr>
          <p:cNvPr id="6" name="Rounded Rectangle 5"/>
          <p:cNvSpPr/>
          <p:nvPr/>
        </p:nvSpPr>
        <p:spPr>
          <a:xfrm>
            <a:off x="640080" y="2331720"/>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Hoàng Sa và Trường Sa</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Hải Nam và Đài Loan</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Phú Quốc và Côn Sơn</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Lu-xôn và Min-đô-rô</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tr.77: quần đảo Hoàng Sa và quần đảo Trường Sa thuộc chủ quyền của Việt Nam.</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Số lượng đảo, đá, bãi ngầm, bãi san hô của quần đảo Trường Sa theo SGK là:</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Hơn 37</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Hơn 50</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Hơn 100</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Hơn 1 000</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Số lượng đảo, đá, bãi ngầm, bãi san hô của quần đảo Trường Sa theo SGK là:</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Hơn 37</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Hơn 50</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Hơn 100</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Hơn 1 000</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tr.78: Trường Sa bao gồm hơn 100 đảo, đá, bãi ngầm, bãi san hô; Hoàng Sa có hơn 37 đảo, đá, bãi cạn,...</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Hoạt động: Sơ đồ tư duy vai trò của Biển Đông, Hoàng Sa, Trường Sa</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Lập sơ đồ tư duy: giao thông – quốc phòng, an ninh – tài nguyên – kinh tế biển</a:t>
            </a:r>
          </a:p>
          <a:p>
            <a:pPr marL="411480" indent="-365760">
              <a:spcAft>
                <a:spcPts val="900"/>
              </a:spcAft>
              <a:buFont typeface="Arial"/>
              <a:buChar char="•"/>
            </a:pPr>
            <a:r>
              <a:rPr sz="2800" b="0" i="0">
                <a:solidFill>
                  <a:srgbClr val="1F2937"/>
                </a:solidFill>
                <a:latin typeface="Arial"/>
              </a:rPr>
              <a:t>Vì sao các quốc gia châu Á – Thái Bình Dương đặc biệt quan tâm tới Biển Đông và các đảo, quần đảo?</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Vị trí: biển lớn thuộc Thái Bình Dương, nối với Ấn Độ Dương, diện tích khoảng 3,5 triệu km²</a:t>
            </a:r>
          </a:p>
          <a:p>
            <a:pPr marL="411480" indent="-365760">
              <a:spcAft>
                <a:spcPts val="900"/>
              </a:spcAft>
              <a:buFont typeface="Arial"/>
              <a:buChar char="•"/>
            </a:pPr>
            <a:r>
              <a:rPr sz="2800" b="0" i="0">
                <a:solidFill>
                  <a:srgbClr val="1F2937"/>
                </a:solidFill>
                <a:latin typeface="Arial"/>
              </a:rPr>
              <a:t>Tầm quan trọng: giao thông hàng hải huyết mạch; địa bàn chiến lược; tài nguyên phong phú</a:t>
            </a:r>
          </a:p>
          <a:p>
            <a:pPr marL="411480" indent="-365760">
              <a:spcAft>
                <a:spcPts val="900"/>
              </a:spcAft>
              <a:buFont typeface="Arial"/>
              <a:buChar char="•"/>
            </a:pPr>
            <a:r>
              <a:rPr sz="2800" b="0" i="0">
                <a:solidFill>
                  <a:srgbClr val="1F2937"/>
                </a:solidFill>
                <a:latin typeface="Arial"/>
              </a:rPr>
              <a:t>Hoàng Sa, Trường Sa: thuộc chủ quyền Việt Nam, vị trí chiến lược, tiềm năng kinh tế biển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Hoàn thiện sơ đồ tư duy (SGK tr.79)</a:t>
            </a:r>
          </a:p>
          <a:p>
            <a:pPr marL="411480" indent="-365760">
              <a:spcAft>
                <a:spcPts val="900"/>
              </a:spcAft>
              <a:buFont typeface="Arial"/>
              <a:buChar char="•"/>
            </a:pPr>
            <a:r>
              <a:rPr sz="2800" b="0" i="0">
                <a:solidFill>
                  <a:srgbClr val="1F2937"/>
                </a:solidFill>
                <a:latin typeface="Arial"/>
              </a:rPr>
              <a:t>Giải thích vì sao các quốc gia trong khu vực châu Á – Thái Bình Dương đặc biệt quan tâm tới Biển Đông</a:t>
            </a:r>
          </a:p>
          <a:p>
            <a:pPr marL="411480" indent="-365760">
              <a:spcAft>
                <a:spcPts val="900"/>
              </a:spcAft>
              <a:buFont typeface="Arial"/>
              <a:buChar char="•"/>
            </a:pPr>
            <a:r>
              <a:rPr sz="2800" b="0" i="0">
                <a:solidFill>
                  <a:srgbClr val="1F2937"/>
                </a:solidFill>
                <a:latin typeface="Arial"/>
              </a:rPr>
              <a:t>Vận dụng: sưu tầm tư liệu từ nguồn chính thống, nêu đề xuất biện pháp khai thác hiệu quả, bền vững vị trí và tài nguyên thiên nhiên của Biển Đông</a:t>
            </a:r>
          </a:p>
          <a:p>
            <a:pPr marL="411480" indent="-365760">
              <a:spcAft>
                <a:spcPts val="900"/>
              </a:spcAft>
              <a:buFont typeface="Arial"/>
              <a:buChar char="•"/>
            </a:pPr>
            <a:r>
              <a:rPr sz="2800" b="0" i="0">
                <a:solidFill>
                  <a:srgbClr val="1F2937"/>
                </a:solidFill>
                <a:latin typeface="Arial"/>
              </a:rPr>
              <a:t>Đọc trước Bài 13 – Việt Nam và Biển Đông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