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5, Bài 11 (gợi ý 1–2 tiết). Chưa có KHDH KNTT của tổ, cô chỉnh số tiết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tr.69.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Nội dung chủ yếu của cuộc cải cách thời Minh Mạng là gì? Những cải cách đó đạt kết quả và ý nghĩa như thế nào? Mục tiêu của cải cách: tăng cường tính thống nhất và tiềm lực của đất nước.</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tr.69. Em có biết: Bắc Thành tồn tại 1802–1831, cai quản 11 trấn phía bắc; Gia Định Thành tồn tại 1808–1832, cai quản 5 trấn phía nam.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tr.69: sau khi lên ngôi hoàng đế (1820), vua Minh Mạng thi hành cải cách. 1802: Triều Nguyễn thành lập; 1831: xoá Bắc Thành; 1841: Minh Mạng qua đời.</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tr.71. Hồi tị có nghĩa là tránh đi: người thân như anh, em, cha, con, thầy, trò,... không được làm quan cùng một chỗ.</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Khai thác lược đồ (câu 1, SGK tr.71): đơn vị hành chính tỉnh thống nhất trong cả nước, kinh đô Phú Xuân. Bản đồ khổ đứng, có thể mở SGK tr.70 để chiếu cho rõ. Lược đồ ghi quần đảo Hoàng Sa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hai câu hỏi SGK tr.71. Gợi ý nhận xét: đơn vị hành chính được thống nhất trong cả nước, từ Thừa Thiên ra Bắc và vào Nam (30 tỉnh và phủ Thừa Thiên). ĐGTX: nhận xét đúng (5đ), 3 biện pháp đúng (5đ).</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Dùng để nhắc không gian Huế – kinh đô Phú Xuân; không thêm thông tin ngoài SGK.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tr.71: Trọng tâm cuộc cải cách của vua Minh Mạng là hành chính.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tr.71: chia cả nước thành 30 tỉnh và phủ Thừa Thiên. Đạo, thừa tuyên là đơn vị thời Lê Thánh Tông (Bài 10).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1, 2 và Vận dụng (SGK tr.72). Tiêu chí ĐGTX: đủ 3 nhánh (5đ), nhận xét có dẫn chứng (3đ), trình bày rõ (2đ). Câu mở, không đáp án duy nhất.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Cuộc cải cách của Minh Mạng (nửa đầu thế kỉ XIX)</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5, Bài 11</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bối cảnh lịch sử, nội dung, kết quả, ý nghĩa cuộc cải cách của Minh Mạng</a:t>
            </a:r>
          </a:p>
          <a:p>
            <a:pPr marL="411480" indent="-365760">
              <a:spcAft>
                <a:spcPts val="900"/>
              </a:spcAft>
              <a:buFont typeface="Arial"/>
              <a:buChar char="•"/>
            </a:pPr>
            <a:r>
              <a:rPr sz="2800" b="0" i="0">
                <a:solidFill>
                  <a:srgbClr val="1F2937"/>
                </a:solidFill>
                <a:latin typeface="Arial"/>
              </a:rPr>
              <a:t>Có ý thức trân trọng giá trị của cuộc cải cách Minh Mạng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Khởi động: Minh Mạng – vị vua tài năng, quyết đoán</a:t>
            </a:r>
          </a:p>
        </p:txBody>
      </p:sp>
      <p:sp>
        <p:nvSpPr>
          <p:cNvPr id="5" name="Rectangle 4"/>
          <p:cNvSpPr/>
          <p:nvPr/>
        </p:nvSpPr>
        <p:spPr>
          <a:xfrm>
            <a:off x="4449065" y="1408176"/>
            <a:ext cx="3293564"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h1.png"/>
          <p:cNvPicPr>
            <a:picLocks noChangeAspect="1"/>
          </p:cNvPicPr>
          <p:nvPr/>
        </p:nvPicPr>
        <p:blipFill>
          <a:blip r:embed="rId3"/>
          <a:stretch>
            <a:fillRect/>
          </a:stretch>
        </p:blipFill>
        <p:spPr>
          <a:xfrm>
            <a:off x="4503929" y="1463040"/>
            <a:ext cx="318383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1. Vua Minh Mạng (1791–1841) (SGK tr.69)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Bối cảnh lịch sử</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1802: Triều Nguyễn thành lập, cai quản đất nước rộng lớn từ Bắc vào Nam sau thời gian chiến tranh và chia cắt lâu dài</a:t>
            </a:r>
          </a:p>
          <a:p>
            <a:pPr marL="411480" indent="-365760">
              <a:spcAft>
                <a:spcPts val="800"/>
              </a:spcAft>
              <a:buFont typeface="Arial"/>
              <a:buChar char="•"/>
            </a:pPr>
            <a:r>
              <a:rPr sz="2400" b="0" i="0">
                <a:solidFill>
                  <a:srgbClr val="1F2937"/>
                </a:solidFill>
                <a:latin typeface="Arial"/>
              </a:rPr>
              <a:t>Dưới thời Gia Long: tập trung ổn định tình hình, ưu tiên thống nhất lãnh thổ</a:t>
            </a:r>
          </a:p>
          <a:p>
            <a:pPr marL="411480" indent="-365760">
              <a:spcAft>
                <a:spcPts val="800"/>
              </a:spcAft>
              <a:buFont typeface="Arial"/>
              <a:buChar char="•"/>
            </a:pPr>
            <a:r>
              <a:rPr sz="2400" b="0" i="0">
                <a:solidFill>
                  <a:srgbClr val="1F2937"/>
                </a:solidFill>
                <a:latin typeface="Arial"/>
              </a:rPr>
              <a:t>Bộ máy hành chính chưa hoàn chỉnh: trung ương nhiều cơ quan chưa hoàn thiện; địa phương còn phân quyền với Bắc Thành và Gia Định Thành; quan lại chủ yếu do võ quan nắm giữ</a:t>
            </a:r>
          </a:p>
          <a:p>
            <a:pPr marL="411480" indent="-365760">
              <a:spcAft>
                <a:spcPts val="800"/>
              </a:spcAft>
              <a:buFont typeface="Arial"/>
              <a:buChar char="•"/>
            </a:pPr>
            <a:r>
              <a:rPr sz="2400" b="0" i="0">
                <a:solidFill>
                  <a:srgbClr val="1F2937"/>
                </a:solidFill>
                <a:latin typeface="Arial"/>
              </a:rPr>
              <a:t>1820: Minh Mạng lên ngôi, thi hành cải cách để tập trung quyền lực, hoàn thiện bộ máy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cải cách của Minh Mạng diễn ra khi nhà vua lên ngôi vào năm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1802</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1820</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1831</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1841</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cải cách của Minh Mạng diễn ra khi nhà vua lên ngôi vào năm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1802</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1820</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1831</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1841</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tr.69: sau khi lên ngôi hoàng đế (1820), vua Minh Mạng thi hành cải cách. 1802: Triều Nguyễn thành lập; 1831: xoá Bắc Thành; 1841: Minh Mạng qua đời.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Cải cách hành chính ở trung ương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Trọng tâm cải cách của Minh Mạng là hành chính</a:t>
            </a:r>
          </a:p>
          <a:p>
            <a:pPr marL="411480" indent="-365760">
              <a:spcAft>
                <a:spcPts val="800"/>
              </a:spcAft>
              <a:buFont typeface="Arial"/>
              <a:buChar char="•"/>
            </a:pPr>
            <a:r>
              <a:rPr sz="2500" b="0" i="0">
                <a:solidFill>
                  <a:srgbClr val="1F2937"/>
                </a:solidFill>
                <a:latin typeface="Arial"/>
              </a:rPr>
              <a:t>1820: đổi Thị thư viện thành Văn thư phòng; 1829: lập Nội các thay Văn thư phòng (chuyển, tiếp nhận công văn, khởi thảo chế cáo)</a:t>
            </a:r>
          </a:p>
          <a:p>
            <a:pPr marL="411480" indent="-365760">
              <a:spcAft>
                <a:spcPts val="800"/>
              </a:spcAft>
              <a:buFont typeface="Arial"/>
              <a:buChar char="•"/>
            </a:pPr>
            <a:r>
              <a:rPr sz="2500" b="0" i="0">
                <a:solidFill>
                  <a:srgbClr val="1F2937"/>
                </a:solidFill>
                <a:latin typeface="Arial"/>
              </a:rPr>
              <a:t>1834: lập Cơ mật viện làm cơ quan tư vấn tối cao về quân sự, đứng đầu do nhà vua chọn</a:t>
            </a:r>
          </a:p>
          <a:p>
            <a:pPr marL="411480" indent="-365760">
              <a:spcAft>
                <a:spcPts val="800"/>
              </a:spcAft>
              <a:buFont typeface="Arial"/>
              <a:buChar char="•"/>
            </a:pPr>
            <a:r>
              <a:rPr sz="2500" b="0" i="0">
                <a:solidFill>
                  <a:srgbClr val="1F2937"/>
                </a:solidFill>
                <a:latin typeface="Arial"/>
              </a:rPr>
              <a:t>Nội các cùng Cơ mật viện: hai cơ quan tham mưu, tư vấn tối cao của hoàng đế</a:t>
            </a:r>
          </a:p>
          <a:p>
            <a:pPr marL="411480" indent="-365760">
              <a:spcAft>
                <a:spcPts val="800"/>
              </a:spcAft>
              <a:buFont typeface="Arial"/>
              <a:buChar char="•"/>
            </a:pPr>
            <a:r>
              <a:rPr sz="2500" b="0" i="0">
                <a:solidFill>
                  <a:srgbClr val="1F2937"/>
                </a:solidFill>
                <a:latin typeface="Arial"/>
              </a:rPr>
              <a:t>Hoàn thiện Lục Bộ; cải tổ Quốc tử giám, Hàn lâm viện; giám sát, thanh tra chéo qua Đô sát viện và Lục Khoa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Cải cách hành chính ở địa phương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1F2937"/>
                </a:solidFill>
                <a:latin typeface="Arial"/>
              </a:rPr>
              <a:t>Cải cách quan trọng nhất: chia đất nước thành các tỉnh – 30 tỉnh và phủ Thừa Thiên</a:t>
            </a:r>
          </a:p>
          <a:p>
            <a:pPr marL="411480" indent="-365760">
              <a:spcAft>
                <a:spcPts val="700"/>
              </a:spcAft>
              <a:buFont typeface="Arial"/>
              <a:buChar char="•"/>
            </a:pPr>
            <a:r>
              <a:rPr sz="2100" b="0" i="0">
                <a:solidFill>
                  <a:srgbClr val="1F2937"/>
                </a:solidFill>
                <a:latin typeface="Arial"/>
              </a:rPr>
              <a:t>Đứng đầu tỉnh là Tổng đốc, Tuần phủ; Tổng đốc thường phụ trách hai tỉnh, trực tiếp cai trị một tỉnh</a:t>
            </a:r>
          </a:p>
          <a:p>
            <a:pPr marL="411480" indent="-365760">
              <a:spcAft>
                <a:spcPts val="700"/>
              </a:spcAft>
              <a:buFont typeface="Arial"/>
              <a:buChar char="•"/>
            </a:pPr>
            <a:r>
              <a:rPr sz="2100" b="0" i="0">
                <a:solidFill>
                  <a:srgbClr val="1F2937"/>
                </a:solidFill>
                <a:latin typeface="Arial"/>
              </a:rPr>
              <a:t>1831: xoá Bắc Thành, chia lãnh thổ từ Thừa Thiên ra Bắc thành 18 tỉnh; 1832: xoá Gia Định Thành, chia từ Thừa Thiên vào Nam thành 12 tỉnh</a:t>
            </a:r>
          </a:p>
          <a:p>
            <a:pPr marL="411480" indent="-365760">
              <a:spcAft>
                <a:spcPts val="700"/>
              </a:spcAft>
              <a:buFont typeface="Arial"/>
              <a:buChar char="•"/>
            </a:pPr>
            <a:r>
              <a:rPr sz="2100" b="0" i="0">
                <a:solidFill>
                  <a:srgbClr val="1F2937"/>
                </a:solidFill>
                <a:latin typeface="Arial"/>
              </a:rPr>
              <a:t>Vùng dân tộc thiểu số: đổi các động, sách thành xã như vùng đồng bằng; bãi bỏ chế độ cai trị của các tù trưởng, bổ dụng quan lại của triều đình đến cai trị trực tiếp</a:t>
            </a:r>
          </a:p>
          <a:p>
            <a:pPr marL="411480" indent="-365760">
              <a:spcAft>
                <a:spcPts val="700"/>
              </a:spcAft>
              <a:buFont typeface="Arial"/>
              <a:buChar char="•"/>
            </a:pPr>
            <a:r>
              <a:rPr sz="2100" b="0" i="0">
                <a:solidFill>
                  <a:srgbClr val="1F2937"/>
                </a:solidFill>
                <a:latin typeface="Arial"/>
              </a:rPr>
              <a:t>Cải tổ chế độ hồi tị: mở rộng phạm vi, đối tượng áp dụng, bổ sung quy định nghiêm ngặt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Việt Nam sau cải cách Minh Mạng</a:t>
            </a:r>
          </a:p>
        </p:txBody>
      </p:sp>
      <p:sp>
        <p:nvSpPr>
          <p:cNvPr id="5" name="Rectangle 4"/>
          <p:cNvSpPr/>
          <p:nvPr/>
        </p:nvSpPr>
        <p:spPr>
          <a:xfrm>
            <a:off x="4555519" y="1408176"/>
            <a:ext cx="3080656"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h2.png"/>
          <p:cNvPicPr>
            <a:picLocks noChangeAspect="1"/>
          </p:cNvPicPr>
          <p:nvPr/>
        </p:nvPicPr>
        <p:blipFill>
          <a:blip r:embed="rId3"/>
          <a:stretch>
            <a:fillRect/>
          </a:stretch>
        </p:blipFill>
        <p:spPr>
          <a:xfrm>
            <a:off x="4610383" y="1463040"/>
            <a:ext cx="297092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200" b="0" i="1">
                <a:solidFill>
                  <a:srgbClr val="1F2937"/>
                </a:solidFill>
                <a:latin typeface="Arial"/>
              </a:rPr>
              <a:t>Hình 2. Lược đồ hành chính Việt Nam (sau cải cách Minh Mạng) (SGK tr.70)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Nhận xét đơn vị hành chính sau cải cách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Hình 2, nêu nhận xét về các đơn vị hành chính Việt Nam sau cải cách</a:t>
            </a:r>
          </a:p>
          <a:p>
            <a:pPr marL="411480" indent="-365760">
              <a:spcAft>
                <a:spcPts val="900"/>
              </a:spcAft>
              <a:buFont typeface="Arial"/>
              <a:buChar char="•"/>
            </a:pPr>
            <a:r>
              <a:rPr sz="2800" b="0" i="0">
                <a:solidFill>
                  <a:srgbClr val="1F2937"/>
                </a:solidFill>
                <a:latin typeface="Arial"/>
              </a:rPr>
              <a:t>Trình bày 3 biện pháp cải cách của vua Minh Mạng (trung ương – địa phương – dân tộc thiểu số)</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Kết quả, ý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Xây dựng chế độ quân chủ trung ương tập quyền cao độ (vua nắm quyền lập pháp, hành pháp, tư pháp và thống lĩnh quân đội)</a:t>
            </a:r>
          </a:p>
          <a:p>
            <a:pPr marL="411480" indent="-365760">
              <a:spcAft>
                <a:spcPts val="800"/>
              </a:spcAft>
              <a:buFont typeface="Arial"/>
              <a:buChar char="•"/>
            </a:pPr>
            <a:r>
              <a:rPr sz="2400" b="0" i="0">
                <a:solidFill>
                  <a:srgbClr val="1F2937"/>
                </a:solidFill>
                <a:latin typeface="Arial"/>
              </a:rPr>
              <a:t>Thống nhất đơn vị hành chính địa phương trong cả nước</a:t>
            </a:r>
          </a:p>
          <a:p>
            <a:pPr marL="411480" indent="-365760">
              <a:spcAft>
                <a:spcPts val="800"/>
              </a:spcAft>
              <a:buFont typeface="Arial"/>
              <a:buChar char="•"/>
            </a:pPr>
            <a:r>
              <a:rPr sz="2400" b="0" i="0">
                <a:solidFill>
                  <a:srgbClr val="1F2937"/>
                </a:solidFill>
                <a:latin typeface="Arial"/>
              </a:rPr>
              <a:t>Bộ máy nhà nước gọn nhẹ, chặt chẽ; phân định cụ thể chức năng, nhiệm vụ các cơ quan</a:t>
            </a:r>
          </a:p>
          <a:p>
            <a:pPr marL="411480" indent="-365760">
              <a:spcAft>
                <a:spcPts val="800"/>
              </a:spcAft>
              <a:buFont typeface="Arial"/>
              <a:buChar char="•"/>
            </a:pPr>
            <a:r>
              <a:rPr sz="2400" b="0" i="0">
                <a:solidFill>
                  <a:srgbClr val="1F2937"/>
                </a:solidFill>
                <a:latin typeface="Arial"/>
              </a:rPr>
              <a:t>Ý nghĩa: hoàn thành thống nhất đất nước về mặt hành chính; hoạt động của bộ máy có hiệu quả hơn</a:t>
            </a:r>
          </a:p>
          <a:p>
            <a:pPr marL="411480" indent="-365760">
              <a:spcAft>
                <a:spcPts val="800"/>
              </a:spcAft>
              <a:buFont typeface="Arial"/>
              <a:buChar char="•"/>
            </a:pPr>
            <a:r>
              <a:rPr sz="2400" b="0" i="0">
                <a:solidFill>
                  <a:srgbClr val="1F2937"/>
                </a:solidFill>
                <a:latin typeface="Arial"/>
              </a:rPr>
              <a:t>Bài học kinh nghiệm: cách phân chia đơn vị hành chính cấp tỉnh là một trong những di sản lớn nhất, có giá trị đến ngày nay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Di sản triều Nguyễn</a:t>
            </a:r>
          </a:p>
        </p:txBody>
      </p:sp>
      <p:sp>
        <p:nvSpPr>
          <p:cNvPr id="5" name="Rectangle 4"/>
          <p:cNvSpPr/>
          <p:nvPr/>
        </p:nvSpPr>
        <p:spPr>
          <a:xfrm>
            <a:off x="2847434" y="1408176"/>
            <a:ext cx="649682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h3.png"/>
          <p:cNvPicPr>
            <a:picLocks noChangeAspect="1"/>
          </p:cNvPicPr>
          <p:nvPr/>
        </p:nvPicPr>
        <p:blipFill>
          <a:blip r:embed="rId3"/>
          <a:stretch>
            <a:fillRect/>
          </a:stretch>
        </p:blipFill>
        <p:spPr>
          <a:xfrm>
            <a:off x="2902298" y="1463040"/>
            <a:ext cx="638709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3. Lăng Minh Mạng (thành phố Huế) (SGK tr.72)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Trọng tâm của cuộc cải cách Minh Mạng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Quân sự</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Văn hoá, giáo dục</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Hành chính</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Thương nghiệp</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Trọng tâm của cuộc cải cách Minh Mạng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Quân sự</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Văn hoá, giáo dục</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Hành chính</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Thương nghiệp</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tr.71: Trọng tâm cuộc cải cách của vua Minh Mạng là hành chính.</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Đơn vị hành chính cao nhất ở địa phương sau cải cách của Minh Mạng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Đạo</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Thừa tuyên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Tỉnh</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Trấn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Đơn vị hành chính cao nhất ở địa phương sau cải cách của Minh Mạng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Đạo</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Thừa tuyên</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Tỉnh</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Trấn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tr.71: chia cả nước thành 30 tỉnh và phủ Thừa Thiên. Đạo, thừa tuyên là đơn vị thời Lê Thánh Tông (Bài 10).</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Sơ đồ tư duy cải cách Minh Mạng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sơ đồ tư duy: bối cảnh – nội dung chính – ý nghĩa</a:t>
            </a:r>
          </a:p>
          <a:p>
            <a:pPr marL="411480" indent="-365760">
              <a:spcAft>
                <a:spcPts val="900"/>
              </a:spcAft>
              <a:buFont typeface="Arial"/>
              <a:buChar char="•"/>
            </a:pPr>
            <a:r>
              <a:rPr sz="2800" b="0" i="0">
                <a:solidFill>
                  <a:srgbClr val="1F2937"/>
                </a:solidFill>
                <a:latin typeface="Arial"/>
              </a:rPr>
              <a:t>Nêu một nhận xét của em về cuộc cải cách</a:t>
            </a:r>
          </a:p>
          <a:p>
            <a:pPr marL="411480" indent="-365760">
              <a:spcAft>
                <a:spcPts val="900"/>
              </a:spcAft>
              <a:buFont typeface="Arial"/>
              <a:buChar char="•"/>
            </a:pPr>
            <a:r>
              <a:rPr sz="2800" b="0" i="0">
                <a:solidFill>
                  <a:srgbClr val="1F2937"/>
                </a:solidFill>
                <a:latin typeface="Arial"/>
              </a:rPr>
              <a:t>Bài học kinh nghiệm cho nền hành chính hiện đại?</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Bối cảnh: Triều Nguyễn (1802), bộ máy chưa hoàn chỉnh, còn phân quyền</a:t>
            </a:r>
          </a:p>
          <a:p>
            <a:pPr marL="411480" indent="-365760">
              <a:spcAft>
                <a:spcPts val="900"/>
              </a:spcAft>
              <a:buFont typeface="Arial"/>
              <a:buChar char="•"/>
            </a:pPr>
            <a:r>
              <a:rPr sz="2800" b="0" i="0">
                <a:solidFill>
                  <a:srgbClr val="1F2937"/>
                </a:solidFill>
                <a:latin typeface="Arial"/>
              </a:rPr>
              <a:t>Nội dung: trung ương (Nội các, Cơ mật viện); địa phương (30 tỉnh, bỏ Bắc Thành, Gia Định Thành); dân tộc thiểu số; hồi tị</a:t>
            </a:r>
          </a:p>
          <a:p>
            <a:pPr marL="411480" indent="-365760">
              <a:spcAft>
                <a:spcPts val="900"/>
              </a:spcAft>
              <a:buFont typeface="Arial"/>
              <a:buChar char="•"/>
            </a:pPr>
            <a:r>
              <a:rPr sz="2800" b="0" i="0">
                <a:solidFill>
                  <a:srgbClr val="1F2937"/>
                </a:solidFill>
                <a:latin typeface="Arial"/>
              </a:rPr>
              <a:t>Kết quả: quân chủ trung ương tập quyền cao độ; thống nhất hành chính</a:t>
            </a:r>
          </a:p>
          <a:p>
            <a:pPr marL="411480" indent="-365760">
              <a:spcAft>
                <a:spcPts val="900"/>
              </a:spcAft>
              <a:buFont typeface="Arial"/>
              <a:buChar char="•"/>
            </a:pPr>
            <a:r>
              <a:rPr sz="2800" b="0" i="0">
                <a:solidFill>
                  <a:srgbClr val="1F2937"/>
                </a:solidFill>
                <a:latin typeface="Arial"/>
              </a:rPr>
              <a:t>Di sản lớn: phân chia đơn vị hành chính cấp tỉnh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sơ đồ tư duy và nhận xét về cuộc cải cách Minh Mạng (SGK tr.72)</a:t>
            </a:r>
          </a:p>
          <a:p>
            <a:pPr marL="411480" indent="-365760">
              <a:spcAft>
                <a:spcPts val="900"/>
              </a:spcAft>
              <a:buFont typeface="Arial"/>
              <a:buChar char="•"/>
            </a:pPr>
            <a:r>
              <a:rPr sz="2800" b="0" i="0">
                <a:solidFill>
                  <a:srgbClr val="1F2937"/>
                </a:solidFill>
                <a:latin typeface="Arial"/>
              </a:rPr>
              <a:t>Vận dụng: bài học kinh nghiệm từ cải cách Minh Mạng có thể áp dụng vào xây dựng nền hành chính Việt Nam hiện đại? Lấy ví dụ cụ thể</a:t>
            </a:r>
          </a:p>
          <a:p>
            <a:pPr marL="411480" indent="-365760">
              <a:spcAft>
                <a:spcPts val="900"/>
              </a:spcAft>
              <a:buFont typeface="Arial"/>
              <a:buChar char="•"/>
            </a:pPr>
            <a:r>
              <a:rPr sz="2800" b="0" i="0">
                <a:solidFill>
                  <a:srgbClr val="1F2937"/>
                </a:solidFill>
                <a:latin typeface="Arial"/>
              </a:rPr>
              <a:t>Đọc trước Bài 12 – Vị trí và tầm quan trọng của Biển Đông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