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5, Bài 10 (gợi ý 1–2 tiết). Chưa có KHDH KNTT của tổ, cô chỉnh số tiết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tr.64.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Ngô Sĩ Liên đánh giá ông là vị vua sáng lập chế độ, văn vật khả quan, mở mang đất đai, cõi bờ khá rộng, thực là bậc vua anh hùng tài lược (SGK tr.64). Hỏi: Vì sao được đánh giá cao như vậy? Em biết gì về các chính sách cải cách?</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tr.64-65. Kết luận: Lê Thánh Tông từng bước cải cách nhằm tăng cường quyền lực của Hoàng đế và bộ máy nhà nước.</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tr.65.</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tr.65 (Em có biết: Đô ty phụ trách quân sự, Thừa ty trông coi dân sự, Hiến ty nắm quyền tư pháp).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Quan sát các đơn vị hành chính thời Lê ghi trên lược đồ (Thăng Long, Sơn Tây, Kinh Bắc, Sơn Nam, Thanh Hoá, Nghệ An, Thuận Hoá, Quảng Nam,...). Bản đồ khổ đứng, có thể mở SGK tr.66 để chiếu cho rõ.</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tr.66-67. Tư liệu 1 (tr.67): Điều 322, Điều 596 Luật Hồng Đức.</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câu 1 SGK tr.67. Gợi ý: Điều 322 bảo vệ quyền lợi người phụ nữ khi hứa hôn; Điều 596 bảo vệ tài sản, sản xuất nông nghiệp của dân (phá trộm đê làm thiệt hại nhà cửa, lúa má thì xử tội). Tính dân tộc sâu sắc; đã được dịch ra tiếng Pháp (1911), tiếng Anh (1987).</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tr.65: 1466 xoá bỏ 5 đạo, chia thành 12 thừa tuyên và phủ Trung Đô; đến 1471 đặt thêm thừa tuyên thứ 13 là Quảng Nam.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tr.67: quân điền chia ruộng thành các phần bằng nhau, nguyên tắc ruộng xã nào chia cho dân xã ấy.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tr.68. Tư liệu 2: cải cách khiến cho quan to, quan nhỏ đều ràng buộc với nhau, chức trọng, chức khinh cùng kiểm chế lẫn nhau, uy quyền không bị lợi dụng, thế nước vậy là khó lay.</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Luyện tập 1, 2 (SGK tr.68). Tiêu chí ĐGTX: sơ đồ đủ 2 cấp (4đ), đúng tên cơ quan (4đ), trình bày rõ (2đ).</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tr.64-68: mục tiêu và kết quả là tăng cường quyền lực của hoàng đế, bộ máy nhà nước quy củ, tập trung.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Cuộc cải cách của Lê Thánh Tông (thế kỉ XV)</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5, Bài 10</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Trình bày được bối cảnh lịch sử, nội dung, kết quả, ý nghĩa cuộc cải cách thời Lê Thánh Tông</a:t>
            </a:r>
          </a:p>
          <a:p>
            <a:pPr marL="411480" indent="-365760">
              <a:spcAft>
                <a:spcPts val="900"/>
              </a:spcAft>
              <a:buFont typeface="Arial"/>
              <a:buChar char="•"/>
            </a:pPr>
            <a:r>
              <a:rPr sz="2800" b="0" i="0">
                <a:solidFill>
                  <a:srgbClr val="1F2937"/>
                </a:solidFill>
                <a:latin typeface="Arial"/>
              </a:rPr>
              <a:t>Có ý thức trân trọng giá trị cuộc cải cách của Lê Thánh Tông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Khởi động: Vì sao Lê Thánh Tông được đánh giá cao?</a:t>
            </a:r>
          </a:p>
        </p:txBody>
      </p:sp>
      <p:sp>
        <p:nvSpPr>
          <p:cNvPr id="5" name="Rectangle 4"/>
          <p:cNvSpPr/>
          <p:nvPr/>
        </p:nvSpPr>
        <p:spPr>
          <a:xfrm>
            <a:off x="4696580" y="1408176"/>
            <a:ext cx="2798534"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h1.png"/>
          <p:cNvPicPr>
            <a:picLocks noChangeAspect="1"/>
          </p:cNvPicPr>
          <p:nvPr/>
        </p:nvPicPr>
        <p:blipFill>
          <a:blip r:embed="rId3"/>
          <a:stretch>
            <a:fillRect/>
          </a:stretch>
        </p:blipFill>
        <p:spPr>
          <a:xfrm>
            <a:off x="4751444" y="1463040"/>
            <a:ext cx="268880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000" b="0" i="1">
                <a:solidFill>
                  <a:srgbClr val="1F2937"/>
                </a:solidFill>
                <a:latin typeface="Arial"/>
              </a:rPr>
              <a:t>Hình 1. Chân dung vua Lê Thánh Tông, tranh vẽ ở Thái miếu Lam Kinh (SGK tr.64)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Bối cảnh lịch sử</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1460: Lê Thánh Tông lên ngôi khi tình hình chính trị, kinh tế, xã hội từng bước ổn định</a:t>
            </a:r>
          </a:p>
          <a:p>
            <a:pPr marL="411480" indent="-365760">
              <a:spcAft>
                <a:spcPts val="800"/>
              </a:spcAft>
              <a:buFont typeface="Arial"/>
              <a:buChar char="•"/>
            </a:pPr>
            <a:r>
              <a:rPr sz="2500" b="0" i="0">
                <a:solidFill>
                  <a:srgbClr val="1F2937"/>
                </a:solidFill>
                <a:latin typeface="Arial"/>
              </a:rPr>
              <a:t>Bộ máy nhà nước bộc lộ hạn chế: quyền lực tập trung trong tay các đại thần là công thần Lam Sơn, ảnh hưởng tính tập quyền</a:t>
            </a:r>
          </a:p>
          <a:p>
            <a:pPr marL="411480" indent="-365760">
              <a:spcAft>
                <a:spcPts val="800"/>
              </a:spcAft>
              <a:buFont typeface="Arial"/>
              <a:buChar char="•"/>
            </a:pPr>
            <a:r>
              <a:rPr sz="2500" b="0" i="0">
                <a:solidFill>
                  <a:srgbClr val="1F2937"/>
                </a:solidFill>
                <a:latin typeface="Arial"/>
              </a:rPr>
              <a:t>Các vua kế vị thường ít tuổi (Lê Thái Tông lên ngôi lúc 10 tuổi, Lê Nhân Tông lúc 2 tuổi); quan lại lộng quyền, tham nhũng, có vụ án oan Lệ Chi Viên</a:t>
            </a:r>
          </a:p>
          <a:p>
            <a:pPr marL="411480" indent="-365760">
              <a:spcAft>
                <a:spcPts val="800"/>
              </a:spcAft>
              <a:buFont typeface="Arial"/>
              <a:buChar char="•"/>
            </a:pPr>
            <a:r>
              <a:rPr sz="2500" b="0" i="0">
                <a:solidFill>
                  <a:srgbClr val="1F2937"/>
                </a:solidFill>
                <a:latin typeface="Arial"/>
              </a:rPr>
              <a:t>Địa phương: nước chỉ chia thành 5 đạo, quyền lực người đứng đầu rất lớn, là mầm mống phân tán quyền lực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Hành chính ở trung ương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Xoá bỏ hầu hết các chức quan đại thần có quyền lực lớn, chỉ giữ ít quan đại thần để bàn bạc công việc khi cần</a:t>
            </a:r>
          </a:p>
          <a:p>
            <a:pPr marL="411480" indent="-365760">
              <a:spcAft>
                <a:spcPts val="900"/>
              </a:spcAft>
              <a:buFont typeface="Arial"/>
              <a:buChar char="•"/>
            </a:pPr>
            <a:r>
              <a:rPr sz="2700" b="0" i="0">
                <a:solidFill>
                  <a:srgbClr val="1F2937"/>
                </a:solidFill>
                <a:latin typeface="Arial"/>
              </a:rPr>
              <a:t>Vua nắm mọi quyền hành, trực tiếp chỉ đạo các cơ quan chuyên môn</a:t>
            </a:r>
          </a:p>
          <a:p>
            <a:pPr marL="411480" indent="-365760">
              <a:spcAft>
                <a:spcPts val="900"/>
              </a:spcAft>
              <a:buFont typeface="Arial"/>
              <a:buChar char="•"/>
            </a:pPr>
            <a:r>
              <a:rPr sz="2700" b="0" i="0">
                <a:solidFill>
                  <a:srgbClr val="1F2937"/>
                </a:solidFill>
                <a:latin typeface="Arial"/>
              </a:rPr>
              <a:t>Hoàn thiện Lục Bộ (Lại, Hộ, Lễ, Binh, Hình, Công); đặt Lục Tự giúp việc, Lục Khoa theo dõi giám sát Lục Bộ</a:t>
            </a:r>
          </a:p>
          <a:p>
            <a:pPr marL="411480" indent="-365760">
              <a:spcAft>
                <a:spcPts val="900"/>
              </a:spcAft>
              <a:buFont typeface="Arial"/>
              <a:buChar char="•"/>
            </a:pPr>
            <a:r>
              <a:rPr sz="2700" b="0" i="0">
                <a:solidFill>
                  <a:srgbClr val="1F2937"/>
                </a:solidFill>
                <a:latin typeface="Arial"/>
              </a:rPr>
              <a:t>Em có biết: năm 1465, Lục Bộ mới thành cơ quan có quyền lực thực sự</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Hành chính ở địa phương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1466: xoá bỏ 5 đạo, chia nước thành 12 thừa tuyên và phủ Trung Đô (Thăng Long)</a:t>
            </a:r>
          </a:p>
          <a:p>
            <a:pPr marL="411480" indent="-365760">
              <a:spcAft>
                <a:spcPts val="800"/>
              </a:spcAft>
              <a:buFont typeface="Arial"/>
              <a:buChar char="•"/>
            </a:pPr>
            <a:r>
              <a:rPr sz="2500" b="0" i="0">
                <a:solidFill>
                  <a:srgbClr val="1F2937"/>
                </a:solidFill>
                <a:latin typeface="Arial"/>
              </a:rPr>
              <a:t>1469: đổi tên một số thừa tuyên (Quốc Oai thành Sơn Tây, Bắc Giang thành Kinh Bắc, ...)</a:t>
            </a:r>
          </a:p>
          <a:p>
            <a:pPr marL="411480" indent="-365760">
              <a:spcAft>
                <a:spcPts val="800"/>
              </a:spcAft>
              <a:buFont typeface="Arial"/>
              <a:buChar char="•"/>
            </a:pPr>
            <a:r>
              <a:rPr sz="2500" b="0" i="0">
                <a:solidFill>
                  <a:srgbClr val="1F2937"/>
                </a:solidFill>
                <a:latin typeface="Arial"/>
              </a:rPr>
              <a:t>1471: đặt thêm thừa tuyên thứ 13 là Quảng Nam</a:t>
            </a:r>
          </a:p>
          <a:p>
            <a:pPr marL="411480" indent="-365760">
              <a:spcAft>
                <a:spcPts val="800"/>
              </a:spcAft>
              <a:buFont typeface="Arial"/>
              <a:buChar char="•"/>
            </a:pPr>
            <a:r>
              <a:rPr sz="2500" b="0" i="0">
                <a:solidFill>
                  <a:srgbClr val="1F2937"/>
                </a:solidFill>
                <a:latin typeface="Arial"/>
              </a:rPr>
              <a:t>Đứng đầu thừa tuyên là Đô ty, Thừa ty, Hiến ty, có quyền ngang nhau, cùng quản lí; dưới thừa tuyên là phủ, huyện, châu, xã</a:t>
            </a:r>
          </a:p>
          <a:p>
            <a:pPr marL="411480" indent="-365760">
              <a:spcAft>
                <a:spcPts val="800"/>
              </a:spcAft>
              <a:buFont typeface="Arial"/>
              <a:buChar char="•"/>
            </a:pPr>
            <a:r>
              <a:rPr sz="2500" b="0" i="0">
                <a:solidFill>
                  <a:srgbClr val="1F2937"/>
                </a:solidFill>
                <a:latin typeface="Arial"/>
              </a:rPr>
              <a:t>Quan lại tuyển chọn chủ yếu qua khoa cử; có lệ định kì kiểm tra năng lực, thưởng phạt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Đại Việt thời vua Lê Thánh Tông</a:t>
            </a:r>
          </a:p>
        </p:txBody>
      </p:sp>
      <p:sp>
        <p:nvSpPr>
          <p:cNvPr id="5" name="Rectangle 4"/>
          <p:cNvSpPr/>
          <p:nvPr/>
        </p:nvSpPr>
        <p:spPr>
          <a:xfrm>
            <a:off x="4477381" y="1408176"/>
            <a:ext cx="3236932"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h2.png"/>
          <p:cNvPicPr>
            <a:picLocks noChangeAspect="1"/>
          </p:cNvPicPr>
          <p:nvPr/>
        </p:nvPicPr>
        <p:blipFill>
          <a:blip r:embed="rId3"/>
          <a:stretch>
            <a:fillRect/>
          </a:stretch>
        </p:blipFill>
        <p:spPr>
          <a:xfrm>
            <a:off x="4532245" y="1463040"/>
            <a:ext cx="312720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200" b="0" i="1">
                <a:solidFill>
                  <a:srgbClr val="1F2937"/>
                </a:solidFill>
                <a:latin typeface="Arial"/>
              </a:rPr>
              <a:t>Hình 2. Lược đồ Đại Việt thời vua Lê Thánh Tông (1460–1497) (SGK tr.66)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2b–2c. Pháp luật; quân đội, quốc phòng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1483: ban hành Quốc triều hình luật (Luật Hồng Đức), 722 điều, nhiều quy định mang tính dân tộc: bảo vệ phụ nữ, người già, người tàn tật, trẻ em, sản xuất nông nghiệp,...</a:t>
            </a:r>
          </a:p>
          <a:p>
            <a:pPr marL="411480" indent="-365760">
              <a:spcAft>
                <a:spcPts val="800"/>
              </a:spcAft>
              <a:buFont typeface="Arial"/>
              <a:buChar char="•"/>
            </a:pPr>
            <a:r>
              <a:rPr sz="2500" b="0" i="0">
                <a:solidFill>
                  <a:srgbClr val="1F2937"/>
                </a:solidFill>
                <a:latin typeface="Arial"/>
              </a:rPr>
              <a:t>1466: cải tổ quân đội: quân thường trực bảo vệ kinh thành (cấm binh, thân binh) và quân các đạo (ngoại binh)</a:t>
            </a:r>
          </a:p>
          <a:p>
            <a:pPr marL="411480" indent="-365760">
              <a:spcAft>
                <a:spcPts val="800"/>
              </a:spcAft>
              <a:buFont typeface="Arial"/>
              <a:buChar char="•"/>
            </a:pPr>
            <a:r>
              <a:rPr sz="2500" b="0" i="0">
                <a:solidFill>
                  <a:srgbClr val="1F2937"/>
                </a:solidFill>
                <a:latin typeface="Arial"/>
              </a:rPr>
              <a:t>Mỗi đạo chia 5 phủ do đô đốc phủ đứng đầu; mỗi phủ 6 vệ, mỗi vệ 5 hoặc 6 sở</a:t>
            </a:r>
          </a:p>
          <a:p>
            <a:pPr marL="411480" indent="-365760">
              <a:spcAft>
                <a:spcPts val="800"/>
              </a:spcAft>
              <a:buFont typeface="Arial"/>
              <a:buChar char="•"/>
            </a:pPr>
            <a:r>
              <a:rPr sz="2500" b="0" i="0">
                <a:solidFill>
                  <a:srgbClr val="1F2937"/>
                </a:solidFill>
                <a:latin typeface="Arial"/>
              </a:rPr>
              <a:t>Duyệt binh sĩ hằng năm, 3 năm một kì thi khảo võ nghệ, định lệ thưởng phạt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Điểm tiến bộ của Luật Hồng Đức</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Tư liệu 1 (Điều 322, Điều 596)</a:t>
            </a:r>
          </a:p>
          <a:p>
            <a:pPr marL="411480" indent="-365760">
              <a:spcAft>
                <a:spcPts val="900"/>
              </a:spcAft>
              <a:buFont typeface="Arial"/>
              <a:buChar char="•"/>
            </a:pPr>
            <a:r>
              <a:rPr sz="2800" b="0" i="0">
                <a:solidFill>
                  <a:srgbClr val="1F2937"/>
                </a:solidFill>
                <a:latin typeface="Arial"/>
              </a:rPr>
              <a:t>Chỉ ra 2 điểm tiến bộ của bộ luật</a:t>
            </a:r>
          </a:p>
          <a:p>
            <a:pPr marL="411480" indent="-365760">
              <a:spcAft>
                <a:spcPts val="900"/>
              </a:spcAft>
              <a:buFont typeface="Arial"/>
              <a:buChar char="•"/>
            </a:pPr>
            <a:r>
              <a:rPr sz="2800" b="0" i="0">
                <a:solidFill>
                  <a:srgbClr val="1F2937"/>
                </a:solidFill>
                <a:latin typeface="Arial"/>
              </a:rPr>
              <a:t>Liên hệ với nội dung bảo vệ phụ nữ, người già, trẻ em</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2d–2e. Kinh tế; văn hoá, giáo dục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1F2937"/>
                </a:solidFill>
                <a:latin typeface="Arial"/>
              </a:rPr>
              <a:t>Chế độ lộc điền: ban cấp ruộng đất làm bổng lộc cho quý tộc, quan lại cao cấp từ tứ phẩm trở lên</a:t>
            </a:r>
          </a:p>
          <a:p>
            <a:pPr marL="411480" indent="-365760">
              <a:spcAft>
                <a:spcPts val="800"/>
              </a:spcAft>
              <a:buFont typeface="Arial"/>
              <a:buChar char="•"/>
            </a:pPr>
            <a:r>
              <a:rPr sz="2300" b="0" i="0">
                <a:solidFill>
                  <a:srgbClr val="1F2937"/>
                </a:solidFill>
                <a:latin typeface="Arial"/>
              </a:rPr>
              <a:t>Chế độ quân điền: chia ruộng thành các phần bằng nhau, ban cấp cho quan lại từ tam phẩm trở xuống đến mọi tầng lớp nhân dân, kể cả trẻ mồ côi, đàn bà goá, người tàn tật; ruộng xã nào chia cho dân xã ấy</a:t>
            </a:r>
          </a:p>
          <a:p>
            <a:pPr marL="411480" indent="-365760">
              <a:spcAft>
                <a:spcPts val="800"/>
              </a:spcAft>
              <a:buFont typeface="Arial"/>
              <a:buChar char="•"/>
            </a:pPr>
            <a:r>
              <a:rPr sz="2300" b="0" i="0">
                <a:solidFill>
                  <a:srgbClr val="1F2937"/>
                </a:solidFill>
                <a:latin typeface="Arial"/>
              </a:rPr>
              <a:t>Coi trọng biên soạn quốc sử (xem sử như một tấm gương), luật hoá lễ, nhạc, quy chế thi cử</a:t>
            </a:r>
          </a:p>
          <a:p>
            <a:pPr marL="411480" indent="-365760">
              <a:spcAft>
                <a:spcPts val="800"/>
              </a:spcAft>
              <a:buFont typeface="Arial"/>
              <a:buChar char="•"/>
            </a:pPr>
            <a:r>
              <a:rPr sz="2300" b="0" i="0">
                <a:solidFill>
                  <a:srgbClr val="1F2937"/>
                </a:solidFill>
                <a:latin typeface="Arial"/>
              </a:rPr>
              <a:t>Xây dựng lại Văn Miếu, mở rộng nhà Thái Học, lập trường học nhiều địa phương, dựng bia tiến sĩ</a:t>
            </a:r>
          </a:p>
          <a:p>
            <a:pPr marL="411480" indent="-365760">
              <a:spcAft>
                <a:spcPts val="800"/>
              </a:spcAft>
              <a:buFont typeface="Arial"/>
              <a:buChar char="•"/>
            </a:pPr>
            <a:r>
              <a:rPr sz="2300" b="0" i="0">
                <a:solidFill>
                  <a:srgbClr val="1F2937"/>
                </a:solidFill>
                <a:latin typeface="Arial"/>
              </a:rPr>
              <a:t>Thời trị vì: tổ chức 12 khoa thi Hội, lấy đỗ hơn 500 tiến sĩ</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Năm 1466, vua Lê Thánh Tông chia nước thành:</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5 đạo</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12 thừa tuyên và phủ Trung Đô</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13 thừa tuyên và phủ Trung Đô</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6 bộ</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Năm 1466, vua Lê Thánh Tông chia nước thành:</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5 đạo</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12 thừa tuyên và phủ Trung Đô</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13 thừa tuyên và phủ Trung Đô</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6 bộ</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tr.65: 1466 xoá bỏ 5 đạo, chia thành 12 thừa tuyên và phủ Trung Đô; đến 1471 đặt thêm thừa tuyên thứ 13 là Quảng Nam.</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Chế độ quân điền thời Lê Thánh Tông có nguyên tắc ban cấp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Ruộng xã nào chia cho dân xã ấy</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Chỉ ban cấp cho quý tộc</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Bán ruộng cho dân giàu</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Tước hết ruộng của nông dân</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Chế độ quân điền thời Lê Thánh Tông có nguyên tắc ban cấp nào?</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Ruộng xã nào chia cho dân xã ấy</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Chỉ ban cấp cho quý tộc</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Bán ruộng cho dân giàu</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Tước hết ruộng của nông dân</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tr.67: quân điền chia ruộng thành các phần bằng nhau, nguyên tắc ruộng xã nào chia cho dân xã ấy.</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 Kết quả và ý nghĩa</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1F2937"/>
                </a:solidFill>
                <a:latin typeface="Arial"/>
              </a:rPr>
              <a:t>Bộ máy nhà nước quy củ, chặt chẽ, tập trung cao độ, đề cao quyền hành toàn diện của hoàng đế</a:t>
            </a:r>
          </a:p>
          <a:p>
            <a:pPr marL="411480" indent="-365760">
              <a:spcAft>
                <a:spcPts val="800"/>
              </a:spcAft>
              <a:buFont typeface="Arial"/>
              <a:buChar char="•"/>
            </a:pPr>
            <a:r>
              <a:rPr sz="2400" b="0" i="0">
                <a:solidFill>
                  <a:srgbClr val="1F2937"/>
                </a:solidFill>
                <a:latin typeface="Arial"/>
              </a:rPr>
              <a:t>Chức danh quy định rõ ràng, tăng cường giám sát, hạn chế tập trung quyền lực dẫn đến chuyên quyền và nguy cơ cát cứ</a:t>
            </a:r>
          </a:p>
          <a:p>
            <a:pPr marL="411480" indent="-365760">
              <a:spcAft>
                <a:spcPts val="800"/>
              </a:spcAft>
              <a:buFont typeface="Arial"/>
              <a:buChar char="•"/>
            </a:pPr>
            <a:r>
              <a:rPr sz="2400" b="0" i="0">
                <a:solidFill>
                  <a:srgbClr val="1F2937"/>
                </a:solidFill>
                <a:latin typeface="Arial"/>
              </a:rPr>
              <a:t>Chính sách ruộng đất khẳng định quyền sở hữu tối cao của Nhà nước, tạo nền tảng cho kinh tế nông nghiệp</a:t>
            </a:r>
          </a:p>
          <a:p>
            <a:pPr marL="411480" indent="-365760">
              <a:spcAft>
                <a:spcPts val="800"/>
              </a:spcAft>
              <a:buFont typeface="Arial"/>
              <a:buChar char="•"/>
            </a:pPr>
            <a:r>
              <a:rPr sz="2400" b="0" i="0">
                <a:solidFill>
                  <a:srgbClr val="1F2937"/>
                </a:solidFill>
                <a:latin typeface="Arial"/>
              </a:rPr>
              <a:t>Giáo dục, khoa cử đào tạo hệ thống quan lại trí thức có tài</a:t>
            </a:r>
          </a:p>
          <a:p>
            <a:pPr marL="411480" indent="-365760">
              <a:spcAft>
                <a:spcPts val="800"/>
              </a:spcAft>
              <a:buFont typeface="Arial"/>
              <a:buChar char="•"/>
            </a:pPr>
            <a:r>
              <a:rPr sz="2400" b="0" i="0">
                <a:solidFill>
                  <a:srgbClr val="1F2937"/>
                </a:solidFill>
                <a:latin typeface="Arial"/>
              </a:rPr>
              <a:t>Ý nghĩa: chuyển biến toàn bộ hoạt động quốc gia, tạo cơ sở cho Vương triều Lê sơ phát triển vững mạnh, đất nước hưng thịnh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Sơ đồ bộ máy nhà nước thời Lê Thánh Tông</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Vẽ sơ đồ tổ chức bộ máy nhà nước: trung ương (vua, Lục Bộ, Lục Tự, Lục Khoa) và địa phương (13 thừa tuyên, ba ty, phủ, huyện, châu, xã)</a:t>
            </a:r>
          </a:p>
          <a:p>
            <a:pPr marL="411480" indent="-365760">
              <a:spcAft>
                <a:spcPts val="900"/>
              </a:spcAft>
              <a:buFont typeface="Arial"/>
              <a:buChar char="•"/>
            </a:pPr>
            <a:r>
              <a:rPr sz="2800" b="0" i="0">
                <a:solidFill>
                  <a:srgbClr val="1F2937"/>
                </a:solidFill>
                <a:latin typeface="Arial"/>
              </a:rPr>
              <a:t>Lập sơ đồ tư duy về bối cảnh – nội dung – kết quả, ý nghĩa</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 giấy A3</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Điểm nổi bật của cuộc cải cách Lê Thánh Tông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Giảm quyền lực của hoàng đế</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Tăng cường quyền lực hoàng đế và bộ máy nhà nước tập trung, chặt chẽ</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Chia nước làm nhiều nước nhỏ</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Bỏ khoa cử</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Điểm nổi bật của cuộc cải cách Lê Thánh Tông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000" b="0" i="0">
                <a:solidFill>
                  <a:srgbClr val="4B5563"/>
                </a:solidFill>
                <a:latin typeface="Arial"/>
              </a:rPr>
              <a:t>Giảm quyền lực của hoàng đế</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600"/>
              </a:spcAft>
            </a:pPr>
            <a:r>
              <a:rPr sz="1800" b="1" i="0">
                <a:solidFill>
                  <a:srgbClr val="FFFFFF"/>
                </a:solidFill>
                <a:latin typeface="Arial"/>
              </a:rPr>
              <a:t>Tăng cường quyền lực hoàng đế và bộ máy nhà nước tập trung, chặt chẽ</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000" b="0" i="0">
                <a:solidFill>
                  <a:srgbClr val="4B5563"/>
                </a:solidFill>
                <a:latin typeface="Arial"/>
              </a:rPr>
              <a:t>Chia nước làm nhiều nước nhỏ</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000" b="0" i="0">
                <a:solidFill>
                  <a:srgbClr val="4B5563"/>
                </a:solidFill>
                <a:latin typeface="Arial"/>
              </a:rPr>
              <a:t>Bỏ khoa cử</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tr.64-68: mục tiêu và kết quả là tăng cường quyền lực của hoàng đế, bộ máy nhà nước quy củ, tập trung.</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Bối cảnh: bộ máy bộc lộ hạn chế; quan lại lộng quyền; 5 đạo</a:t>
            </a:r>
          </a:p>
          <a:p>
            <a:pPr marL="411480" indent="-365760">
              <a:spcAft>
                <a:spcPts val="900"/>
              </a:spcAft>
              <a:buFont typeface="Arial"/>
              <a:buChar char="•"/>
            </a:pPr>
            <a:r>
              <a:rPr sz="2800" b="0" i="0">
                <a:solidFill>
                  <a:srgbClr val="1F2937"/>
                </a:solidFill>
                <a:latin typeface="Arial"/>
              </a:rPr>
              <a:t>Nội dung: hành chính, pháp luật (Luật Hồng Đức), quân đội, kinh tế (lộc điền, quân điền), văn hoá – giáo dục</a:t>
            </a:r>
          </a:p>
          <a:p>
            <a:pPr marL="411480" indent="-365760">
              <a:spcAft>
                <a:spcPts val="900"/>
              </a:spcAft>
              <a:buFont typeface="Arial"/>
              <a:buChar char="•"/>
            </a:pPr>
            <a:r>
              <a:rPr sz="2800" b="0" i="0">
                <a:solidFill>
                  <a:srgbClr val="1F2937"/>
                </a:solidFill>
                <a:latin typeface="Arial"/>
              </a:rPr>
              <a:t>Kết quả: bộ máy quy củ, tập trung; đào tạo quan lại có tài</a:t>
            </a:r>
          </a:p>
          <a:p>
            <a:pPr marL="411480" indent="-365760">
              <a:spcAft>
                <a:spcPts val="900"/>
              </a:spcAft>
              <a:buFont typeface="Arial"/>
              <a:buChar char="•"/>
            </a:pPr>
            <a:r>
              <a:rPr sz="2800" b="0" i="0">
                <a:solidFill>
                  <a:srgbClr val="1F2937"/>
                </a:solidFill>
                <a:latin typeface="Arial"/>
              </a:rPr>
              <a:t>Ý nghĩa: tạo cơ sở cho Lê sơ hưng thịnh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Hoàn thiện sơ đồ tư duy và sơ đồ bộ máy nhà nước thời Lê Thánh Tông (SGK tr.68)</a:t>
            </a:r>
          </a:p>
          <a:p>
            <a:pPr marL="411480" indent="-365760">
              <a:spcAft>
                <a:spcPts val="900"/>
              </a:spcAft>
              <a:buFont typeface="Arial"/>
              <a:buChar char="•"/>
            </a:pPr>
            <a:r>
              <a:rPr sz="2800" b="0" i="0">
                <a:solidFill>
                  <a:srgbClr val="1F2937"/>
                </a:solidFill>
                <a:latin typeface="Arial"/>
              </a:rPr>
              <a:t>Vận dụng: nêu một số bài học từ cải cách Lê Thánh Tông có thể vận dụng, kế thừa trong xây dựng, phát triển đất nước hiện nay</a:t>
            </a:r>
          </a:p>
          <a:p>
            <a:pPr marL="411480" indent="-365760">
              <a:spcAft>
                <a:spcPts val="900"/>
              </a:spcAft>
              <a:buFont typeface="Arial"/>
              <a:buChar char="•"/>
            </a:pPr>
            <a:r>
              <a:rPr sz="2800" b="0" i="0">
                <a:solidFill>
                  <a:srgbClr val="1F2937"/>
                </a:solidFill>
                <a:latin typeface="Arial"/>
              </a:rPr>
              <a:t>Đọc trước Bài 11 – Cuộc cải cách của Minh Mạng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