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Chủ đề 5, Bài 9 (gợi ý 1 tiết). Chưa có KHDH KNTT của tổ, cô chỉnh số tiết theo kế hoạch tổ.</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theo SGK Lịch sử 11 tr.60.</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Thành Tây Đô: toà thành kiên cố, kiến trúc độc đáo bằng đá, quy mô lớn, Hồ Quý Ly cho xây dựng cuối thế kỉ XIV, một thành tựu cải cách nhằm tăng cường sức mạnh quân sự để chuẩn bị đối phó với nhà Minh. Hỏi: Em biết gì về bối cảnh, nội dung, kết quả cải cách của Hồ Quý Ly và Triều Hồ?</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tr.61. Đọc Tư liệu 1 (thơ Nguyễn Phi Khanh): Ruộng lúa ngàn dặm đỏ như cháy / Đồng quê than văn trông vào đâu?... Máu thịt nhân dân cạn nửa rồi.</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tr.61.</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SGK tr.61: buộc vua Trần nhường ngôi, lập ra Triều Hồ (1400). 1407 là năm nhà Hồ thất bại trước quân Minh (Bài 7).</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tr.62. Tiền giấy: mỗi quan tiền đồng đổi 1 quan 2 tiền giấy; làm tiền giả bị tội chém.</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tr.62-63.</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Là bài Luyện tập (SGK tr.63). Ý nghĩa gợi ý (tr.63): hạn điền, hạn nô làm suy yếu quý tộc, tăng thu nhập và quyền lực cho Nhà nước; cải cách văn hoá, giáo dục thể hiện tư tưởng tiến bộ, xây dựng nền văn hoá, giáo dục mang bản sắc dân tộc. ĐGTX: đủ 4 lĩnh vực (4đ), nội dung đúng (4đ), ý nghĩa hợp lí (2đ).</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tr.63.</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tr.62: hạn điền nhằm hạn chế sự phát triển của chế độ sở hữu lớn về ruộng đất trong các điền trang, thái ấp của tầng lớp quý tộc.</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Câu mở, không có đáp án duy nhất. Tiêu chí ĐGTX: có lập trường (3đ), dẫn chứng đúng nội dung (5đ), tôn trọng ý kiến khác (2đ). Dẫn chứng gợi ý: cải cách trên hầu hết các lĩnh vực; hạn điền, hạn nô, tiền giấy; nhưng cải cách chưa triệt để, kết quả còn hạn chế.</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E3A8A"/>
        </a:solidFill>
        <a:effectLst/>
      </p:bgPr>
    </p:bg>
    <p:spTree>
      <p:nvGrpSpPr>
        <p:cNvPr id="1" name=""/>
        <p:cNvGrpSpPr/>
        <p:nvPr/>
      </p:nvGrpSpPr>
      <p:grpSpPr/>
      <p:sp>
        <p:nvSpPr>
          <p:cNvPr id="2" name="Oval 1"/>
          <p:cNvSpPr/>
          <p:nvPr/>
        </p:nvSpPr>
        <p:spPr>
          <a:xfrm>
            <a:off x="9997135" y="-1828800"/>
            <a:ext cx="3657600" cy="36576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645920" y="5669280"/>
            <a:ext cx="2377440" cy="237744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97280" y="3703320"/>
            <a:ext cx="274320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280160"/>
            <a:ext cx="9082735" cy="2286000"/>
          </a:xfrm>
          <a:prstGeom prst="rect">
            <a:avLst/>
          </a:prstGeom>
          <a:noFill/>
        </p:spPr>
        <p:txBody>
          <a:bodyPr wrap="square" anchor="ctr">
            <a:noAutofit/>
          </a:bodyPr>
          <a:lstStyle/>
          <a:p>
            <a:pPr algn="l">
              <a:spcAft>
                <a:spcPts val="1600"/>
              </a:spcAft>
            </a:pPr>
            <a:r>
              <a:rPr sz="4600" b="1" i="0">
                <a:solidFill>
                  <a:srgbClr val="FFFFFF"/>
                </a:solidFill>
                <a:latin typeface="Arial"/>
              </a:rPr>
              <a:t>Cuộc cải cách của Hồ Quý Ly và Triều Hồ</a:t>
            </a:r>
          </a:p>
        </p:txBody>
      </p:sp>
      <p:sp>
        <p:nvSpPr>
          <p:cNvPr id="6" name="TextBox 5"/>
          <p:cNvSpPr txBox="1"/>
          <p:nvPr/>
        </p:nvSpPr>
        <p:spPr>
          <a:xfrm>
            <a:off x="914400" y="3931920"/>
            <a:ext cx="10362895" cy="914400"/>
          </a:xfrm>
          <a:prstGeom prst="rect">
            <a:avLst/>
          </a:prstGeom>
          <a:noFill/>
        </p:spPr>
        <p:txBody>
          <a:bodyPr wrap="square" anchor="t">
            <a:noAutofit/>
          </a:bodyPr>
          <a:lstStyle/>
          <a:p>
            <a:pPr algn="l">
              <a:spcAft>
                <a:spcPts val="800"/>
              </a:spcAft>
            </a:pPr>
            <a:r>
              <a:rPr sz="2400" b="0" i="0">
                <a:solidFill>
                  <a:srgbClr val="FFFFFF"/>
                </a:solidFill>
                <a:latin typeface="Arial"/>
              </a:rPr>
              <a:t>Lịch sử 11 – Kết nối tri thức – Chủ đề 5, Bài 9</a:t>
            </a:r>
          </a:p>
        </p:txBody>
      </p:sp>
      <p:sp>
        <p:nvSpPr>
          <p:cNvPr id="7" name="TextBox 6"/>
          <p:cNvSpPr txBox="1"/>
          <p:nvPr/>
        </p:nvSpPr>
        <p:spPr>
          <a:xfrm>
            <a:off x="914400" y="5029200"/>
            <a:ext cx="10362895" cy="731520"/>
          </a:xfrm>
          <a:prstGeom prst="rect">
            <a:avLst/>
          </a:prstGeom>
          <a:noFill/>
        </p:spPr>
        <p:txBody>
          <a:bodyPr wrap="square" anchor="t">
            <a:noAutofit/>
          </a:bodyPr>
          <a:lstStyle/>
          <a:p>
            <a:pPr algn="l">
              <a:spcAft>
                <a:spcPts val="700"/>
              </a:spcAft>
            </a:pPr>
            <a:r>
              <a:rPr sz="2000" b="0" i="0">
                <a:solidFill>
                  <a:srgbClr val="FFFFFF"/>
                </a:solidFill>
                <a:latin typeface="Arial"/>
              </a:rPr>
              <a:t>Giáo viên: Cô Xoan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xong bài này, em sẽ</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Trình bày được bối cảnh lịch sử, nội dung, kết quả, ý nghĩa cuộc cải cách của Hồ Quý Ly và Triều Hồ</a:t>
            </a:r>
          </a:p>
          <a:p>
            <a:pPr marL="411480" indent="-365760">
              <a:spcAft>
                <a:spcPts val="900"/>
              </a:spcAft>
              <a:buFont typeface="Arial"/>
              <a:buChar char="•"/>
            </a:pPr>
            <a:r>
              <a:rPr sz="2800" b="0" i="0">
                <a:solidFill>
                  <a:srgbClr val="1F2937"/>
                </a:solidFill>
                <a:latin typeface="Arial"/>
              </a:rPr>
              <a:t>Có ý thức trân trọng giá trị cuộc cải cách của Hồ Quý Ly và Triều Hồ</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Khởi động: Thành Tây Đô</a:t>
            </a:r>
          </a:p>
        </p:txBody>
      </p:sp>
      <p:sp>
        <p:nvSpPr>
          <p:cNvPr id="5" name="Rectangle 4"/>
          <p:cNvSpPr/>
          <p:nvPr/>
        </p:nvSpPr>
        <p:spPr>
          <a:xfrm>
            <a:off x="859536" y="2175200"/>
            <a:ext cx="10472623" cy="273619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9-h1.png"/>
          <p:cNvPicPr>
            <a:picLocks noChangeAspect="1"/>
          </p:cNvPicPr>
          <p:nvPr/>
        </p:nvPicPr>
        <p:blipFill>
          <a:blip r:embed="rId3"/>
          <a:stretch>
            <a:fillRect/>
          </a:stretch>
        </p:blipFill>
        <p:spPr>
          <a:xfrm>
            <a:off x="914400" y="2230064"/>
            <a:ext cx="10362895" cy="262647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1F2937"/>
                </a:solidFill>
                <a:latin typeface="Arial"/>
              </a:rPr>
              <a:t>Hình. Cửa Nam thành Tây Đô (Thanh Hoá) (SGK tr.60)</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1a. Bối cảnh: kinh tế – xã hội</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Từ nửa sau thế kỉ XIV: Nhà nước không còn quan tâm sản xuất nông nghiệp, tu sửa đê điều, thuỷ lợi → nhiều năm mất mùa, đói kém</a:t>
            </a:r>
          </a:p>
          <a:p>
            <a:pPr marL="411480" indent="-365760">
              <a:spcAft>
                <a:spcPts val="900"/>
              </a:spcAft>
              <a:buFont typeface="Arial"/>
              <a:buChar char="•"/>
            </a:pPr>
            <a:r>
              <a:rPr sz="2800" b="0" i="0">
                <a:solidFill>
                  <a:srgbClr val="1F2937"/>
                </a:solidFill>
                <a:latin typeface="Arial"/>
              </a:rPr>
              <a:t>Vương hầu, quý tộc, địa chủ chiếm nhiều ruộng đất; ruộng đất của nông dân bị thu hẹp, đời sống khổ cực</a:t>
            </a:r>
          </a:p>
          <a:p>
            <a:pPr marL="411480" indent="-365760">
              <a:spcAft>
                <a:spcPts val="900"/>
              </a:spcAft>
              <a:buFont typeface="Arial"/>
              <a:buChar char="•"/>
            </a:pPr>
            <a:r>
              <a:rPr sz="2800" b="0" i="0">
                <a:solidFill>
                  <a:srgbClr val="1F2937"/>
                </a:solidFill>
                <a:latin typeface="Arial"/>
              </a:rPr>
              <a:t>Nhiều nông dân phải bán ruộng đất, vợ con, bị biến thành nô tì</a:t>
            </a:r>
          </a:p>
          <a:p>
            <a:pPr marL="411480" indent="-365760">
              <a:spcAft>
                <a:spcPts val="900"/>
              </a:spcAft>
              <a:buFont typeface="Arial"/>
              <a:buChar char="•"/>
            </a:pPr>
            <a:r>
              <a:rPr sz="2800" b="0" i="0">
                <a:solidFill>
                  <a:srgbClr val="1F2937"/>
                </a:solidFill>
                <a:latin typeface="Arial"/>
              </a:rPr>
              <a:t>Mâu thuẫn gay gắt → khởi nghĩa Ngô Bệ (Hải Phòng), Phạm Sư Ôn (Hà Nội),...</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1b. Bối cảnh: chính trị</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Vua và tầng lớp quý tộc, quan lại nhà Trần sa vào ăn chơi, hưởng lạc</a:t>
            </a:r>
          </a:p>
          <a:p>
            <a:pPr marL="411480" indent="-365760">
              <a:spcAft>
                <a:spcPts val="900"/>
              </a:spcAft>
              <a:buFont typeface="Arial"/>
              <a:buChar char="•"/>
            </a:pPr>
            <a:r>
              <a:rPr sz="2800" b="0" i="0">
                <a:solidFill>
                  <a:srgbClr val="1F2937"/>
                </a:solidFill>
                <a:latin typeface="Arial"/>
              </a:rPr>
              <a:t>Triều Trần suy yếu, không còn khả năng bảo vệ đất nước; bất lực trước Chăm-pa tấn công và yêu sách ngang ngược của nhà Minh</a:t>
            </a:r>
          </a:p>
          <a:p>
            <a:pPr marL="411480" indent="-365760">
              <a:spcAft>
                <a:spcPts val="900"/>
              </a:spcAft>
              <a:buFont typeface="Arial"/>
              <a:buChar char="•"/>
            </a:pPr>
            <a:r>
              <a:rPr sz="2800" b="0" i="0">
                <a:solidFill>
                  <a:srgbClr val="1F2937"/>
                </a:solidFill>
                <a:latin typeface="Arial"/>
              </a:rPr>
              <a:t>Hồ Quý Ly – quý tộc dòng họ ngoại nhà Trần – từng bước thâu tóm quyền lực, buộc vua Trần nhường ngôi, lập ra Triều Hồ (1400)</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Hồ Quý Ly lập ra Triều Hồ vào năm nào?</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1388</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1392</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1400</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1407</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Hồ Quý Ly lập ra Triều Hồ vào năm nào?</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1388</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1392</a:t>
            </a:r>
          </a:p>
        </p:txBody>
      </p:sp>
      <p:sp>
        <p:nvSpPr>
          <p:cNvPr id="14" name="Rounded Rectangle 13"/>
          <p:cNvSpPr/>
          <p:nvPr/>
        </p:nvSpPr>
        <p:spPr>
          <a:xfrm>
            <a:off x="640080" y="3744468"/>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1400</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1407</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tr.61: buộc vua Trần nhường ngôi, lập ra Triều Hồ (1400). 1407 là năm nhà Hồ thất bại trước quân Minh (Bài 7).</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2a. Cải cách kinh tế – xã hội</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Mục tiêu: củng cố chế độ quân chủ tập quyền, giải quyết mâu thuẫn kinh tế – xã hội cuối thời Trần</a:t>
            </a:r>
          </a:p>
          <a:p>
            <a:pPr marL="411480" indent="-365760">
              <a:spcAft>
                <a:spcPts val="900"/>
              </a:spcAft>
              <a:buFont typeface="Arial"/>
              <a:buChar char="•"/>
            </a:pPr>
            <a:r>
              <a:rPr sz="2800" b="0" i="0">
                <a:solidFill>
                  <a:srgbClr val="1F2937"/>
                </a:solidFill>
                <a:latin typeface="Arial"/>
              </a:rPr>
              <a:t>Chính sách hạn điền: hạn chế chế độ sở hữu lớn về ruộng đất của quý tộc (Tư liệu 2: đại vương, trưởng công chúa ruộng không hạn chế; thứ dân chỉ 10 mẫu)</a:t>
            </a:r>
          </a:p>
          <a:p>
            <a:pPr marL="411480" indent="-365760">
              <a:spcAft>
                <a:spcPts val="900"/>
              </a:spcAft>
              <a:buFont typeface="Arial"/>
              <a:buChar char="•"/>
            </a:pPr>
            <a:r>
              <a:rPr sz="2800" b="0" i="0">
                <a:solidFill>
                  <a:srgbClr val="1F2937"/>
                </a:solidFill>
                <a:latin typeface="Arial"/>
              </a:rPr>
              <a:t>Phát hành tiền giấy, cải cách thuế khoá, thống nhất đơn vị đo lường cả nước</a:t>
            </a:r>
          </a:p>
          <a:p>
            <a:pPr marL="411480" indent="-365760">
              <a:spcAft>
                <a:spcPts val="900"/>
              </a:spcAft>
              <a:buFont typeface="Arial"/>
              <a:buChar char="•"/>
            </a:pPr>
            <a:r>
              <a:rPr sz="2800" b="0" i="0">
                <a:solidFill>
                  <a:srgbClr val="1F2937"/>
                </a:solidFill>
                <a:latin typeface="Arial"/>
              </a:rPr>
              <a:t>Quy định số lượng gia nô mỗi vương hầu, quý tộc, quan lại được sở hữu (hạn nô; Tư liệu 3)</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300" b="1" i="0">
                <a:solidFill>
                  <a:srgbClr val="FFFFFF"/>
                </a:solidFill>
                <a:latin typeface="Arial"/>
              </a:rPr>
              <a:t>2b. Cải cách quân sự; 2c. Văn hoá – giáo dục</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300" b="0" i="0">
                <a:solidFill>
                  <a:srgbClr val="1F2937"/>
                </a:solidFill>
                <a:latin typeface="Arial"/>
              </a:rPr>
              <a:t>Quân sự: thống kê số nhân khẩu từ 2 tuổi trở lên → số binh lính tăng nhiều lần</a:t>
            </a:r>
          </a:p>
          <a:p>
            <a:pPr marL="411480" indent="-365760">
              <a:spcAft>
                <a:spcPts val="800"/>
              </a:spcAft>
              <a:buFont typeface="Arial"/>
              <a:buChar char="•"/>
            </a:pPr>
            <a:r>
              <a:rPr sz="2300" b="0" i="0">
                <a:solidFill>
                  <a:srgbClr val="1F2937"/>
                </a:solidFill>
                <a:latin typeface="Arial"/>
              </a:rPr>
              <a:t>Xây dựng thành luỹ kiên cố: Tây Đô (Thanh Hoá), Đa Bang (Hà Nội); chế tạo súng thần cơ, đóng thuyền chiến</a:t>
            </a:r>
          </a:p>
          <a:p>
            <a:pPr marL="411480" indent="-365760">
              <a:spcAft>
                <a:spcPts val="800"/>
              </a:spcAft>
              <a:buFont typeface="Arial"/>
              <a:buChar char="•"/>
            </a:pPr>
            <a:r>
              <a:rPr sz="2300" b="0" i="0">
                <a:solidFill>
                  <a:srgbClr val="1F2937"/>
                </a:solidFill>
                <a:latin typeface="Arial"/>
              </a:rPr>
              <a:t>Văn hoá – giáo dục: bắt nhà sư dưới 50 tuổi hoàn tục (hạn chế Phật giáo); chấn chỉnh thi cử, mở rộng việc học, đặt học quan đến cấp phủ, châu</a:t>
            </a:r>
          </a:p>
          <a:p>
            <a:pPr marL="411480" indent="-365760">
              <a:spcAft>
                <a:spcPts val="800"/>
              </a:spcAft>
              <a:buFont typeface="Arial"/>
              <a:buChar char="•"/>
            </a:pPr>
            <a:r>
              <a:rPr sz="2300" b="0" i="0">
                <a:solidFill>
                  <a:srgbClr val="1F2937"/>
                </a:solidFill>
                <a:latin typeface="Arial"/>
              </a:rPr>
              <a:t>Đề cao chữ Nôm; dịch sách chữ Hán sang chữ Nôm (Quốc ngữ thi nghĩa, chương Vô dật trong Kinh thư)</a:t>
            </a:r>
          </a:p>
          <a:p>
            <a:pPr marL="411480" indent="-365760">
              <a:spcAft>
                <a:spcPts val="800"/>
              </a:spcAft>
              <a:buFont typeface="Arial"/>
              <a:buChar char="•"/>
            </a:pPr>
            <a:r>
              <a:rPr sz="2300" b="0" i="0">
                <a:solidFill>
                  <a:srgbClr val="1F2937"/>
                </a:solidFill>
                <a:latin typeface="Arial"/>
              </a:rPr>
              <a:t>1400–1407: tổ chức hai kì thi, lấy đỗ gần 200 người, có một Trạng nguyên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300" b="1" i="0">
                <a:solidFill>
                  <a:srgbClr val="FFFFFF"/>
                </a:solidFill>
                <a:latin typeface="Arial"/>
              </a:rPr>
              <a:t>Hoạt động: Hoàn thành bảng thống kê cải cách</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Lập bảng 3 cột: Lĩnh vực – Nội dung cải cách – Ý nghĩa</a:t>
            </a:r>
          </a:p>
          <a:p>
            <a:pPr marL="411480" indent="-365760">
              <a:spcAft>
                <a:spcPts val="900"/>
              </a:spcAft>
              <a:buFont typeface="Arial"/>
              <a:buChar char="•"/>
            </a:pPr>
            <a:r>
              <a:rPr sz="2800" b="0" i="0">
                <a:solidFill>
                  <a:srgbClr val="1F2937"/>
                </a:solidFill>
                <a:latin typeface="Arial"/>
              </a:rPr>
              <a:t>Điền 4 lĩnh vực: kinh tế, xã hội, quân sự, văn hoá – giáo dục</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7</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 Kết quả và ý nghĩa</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1F2937"/>
                </a:solidFill>
                <a:latin typeface="Arial"/>
              </a:rPr>
              <a:t>Nhiều điểm tiến bộ: đưa đất nước thoát dần khủng hoảng, củng cố quyền lực chính quyền trung ương</a:t>
            </a:r>
          </a:p>
          <a:p>
            <a:pPr marL="411480" indent="-365760">
              <a:spcAft>
                <a:spcPts val="800"/>
              </a:spcAft>
              <a:buFont typeface="Arial"/>
              <a:buChar char="•"/>
            </a:pPr>
            <a:r>
              <a:rPr sz="2500" b="0" i="0">
                <a:solidFill>
                  <a:srgbClr val="1F2937"/>
                </a:solidFill>
                <a:latin typeface="Arial"/>
              </a:rPr>
              <a:t>Hạn điền, hạn nô: làm suy yếu thế lực quý tộc, tôn thất Triều Trần; tăng nguồn thu cho Nhà nước</a:t>
            </a:r>
          </a:p>
          <a:p>
            <a:pPr marL="411480" indent="-365760">
              <a:spcAft>
                <a:spcPts val="800"/>
              </a:spcAft>
              <a:buFont typeface="Arial"/>
              <a:buChar char="•"/>
            </a:pPr>
            <a:r>
              <a:rPr sz="2500" b="0" i="0">
                <a:solidFill>
                  <a:srgbClr val="1F2937"/>
                </a:solidFill>
                <a:latin typeface="Arial"/>
              </a:rPr>
              <a:t>Văn hoá, giáo dục: tư tưởng tiến bộ, xây dựng nền văn hoá, giáo dục mang bản sắc dân tộc</a:t>
            </a:r>
          </a:p>
          <a:p>
            <a:pPr marL="411480" indent="-365760">
              <a:spcAft>
                <a:spcPts val="800"/>
              </a:spcAft>
              <a:buFont typeface="Arial"/>
              <a:buChar char="•"/>
            </a:pPr>
            <a:r>
              <a:rPr sz="2500" b="0" i="0">
                <a:solidFill>
                  <a:srgbClr val="1F2937"/>
                </a:solidFill>
                <a:latin typeface="Arial"/>
              </a:rPr>
              <a:t>Bước đầu ổn định xã hội, củng cố tiềm lực đất nước để đối phó giặc ngoại xâm</a:t>
            </a:r>
          </a:p>
          <a:p>
            <a:pPr marL="411480" indent="-365760">
              <a:spcAft>
                <a:spcPts val="800"/>
              </a:spcAft>
              <a:buFont typeface="Arial"/>
              <a:buChar char="•"/>
            </a:pPr>
            <a:r>
              <a:rPr sz="2500" b="0" i="0">
                <a:solidFill>
                  <a:srgbClr val="1F2937"/>
                </a:solidFill>
                <a:latin typeface="Arial"/>
              </a:rPr>
              <a:t>Hạn chế: cải cách chưa triệt để, kết quả thực tế còn hạn chế</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Chính sách hạn điền của Hồ Quý Ly nhằm:</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700" b="0" i="0">
                <a:solidFill>
                  <a:srgbClr val="1F2937"/>
                </a:solidFill>
                <a:latin typeface="Arial"/>
              </a:rPr>
              <a:t>Mở rộng ruộng đất cho quý tộc</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700" b="0" i="0">
                <a:solidFill>
                  <a:srgbClr val="1F2937"/>
                </a:solidFill>
                <a:latin typeface="Arial"/>
              </a:rPr>
              <a:t>Hạn chế chế độ sở hữu lớn về ruộng đất của quý tộc</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700" b="0" i="0">
                <a:solidFill>
                  <a:srgbClr val="1F2937"/>
                </a:solidFill>
                <a:latin typeface="Arial"/>
              </a:rPr>
              <a:t>Cấm nông dân sở hữu ruộng đất</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700" b="0" i="0">
                <a:solidFill>
                  <a:srgbClr val="1F2937"/>
                </a:solidFill>
                <a:latin typeface="Arial"/>
              </a:rPr>
              <a:t>Bãi bỏ thuế ruộng</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Chính sách hạn điền của Hồ Quý Ly nhằm:</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Mở rộng ruộng đất cho quý tộc</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Hạn chế chế độ sở hữu lớn về ruộng đất của quý tộc</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Cấm nông dân sở hữu ruộng đất</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Bãi bỏ thuế ruộng</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100" b="0" i="0">
                <a:solidFill>
                  <a:srgbClr val="1F2937"/>
                </a:solidFill>
                <a:latin typeface="Arial"/>
              </a:rPr>
              <a:t>Giải thích: SGK tr.62: hạn điền nhằm hạn chế sự phát triển của chế độ sở hữu lớn về ruộng đất trong các điền trang, thái ấp của tầng lớp quý tộc.</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800"/>
              </a:spcAft>
            </a:pPr>
            <a:r>
              <a:rPr sz="2400" b="1" i="0">
                <a:solidFill>
                  <a:srgbClr val="FFFFFF"/>
                </a:solidFill>
                <a:latin typeface="Arial"/>
              </a:rPr>
              <a:t>Hoạt động: Tranh biện: Hồ Quý Ly là nhà cải cách lớn, kiên quyết và táo bạo?</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Nhận định (SGK tr.63): Hồ Quý Ly là một nhà cải cách lớn, kiên quyết và táo bạo</a:t>
            </a:r>
          </a:p>
          <a:p>
            <a:pPr marL="411480" indent="-365760">
              <a:spcAft>
                <a:spcPts val="900"/>
              </a:spcAft>
              <a:buFont typeface="Arial"/>
              <a:buChar char="•"/>
            </a:pPr>
            <a:r>
              <a:rPr sz="2800" b="0" i="0">
                <a:solidFill>
                  <a:srgbClr val="1F2937"/>
                </a:solidFill>
                <a:latin typeface="Arial"/>
              </a:rPr>
              <a:t>Nhóm đồng ý / chưa đồng ý: nêu 2 dẫn chứng từ nội dung cải cách và kết quả (cả tiến bộ lẫn hạn chế)</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6</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2 nhóm đối thoại</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Tổng kết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Bối cảnh: khủng hoảng cuối Trần; Hồ Quý Ly lập Triều Hồ (1400)</a:t>
            </a:r>
          </a:p>
          <a:p>
            <a:pPr marL="411480" indent="-365760">
              <a:spcAft>
                <a:spcPts val="900"/>
              </a:spcAft>
              <a:buFont typeface="Arial"/>
              <a:buChar char="•"/>
            </a:pPr>
            <a:r>
              <a:rPr sz="2800" b="0" i="0">
                <a:solidFill>
                  <a:srgbClr val="1F2937"/>
                </a:solidFill>
                <a:latin typeface="Arial"/>
              </a:rPr>
              <a:t>Nội dung: kinh tế – xã hội (hạn điền, hạn nô, tiền giấy), quân sự, văn hoá – giáo dục</a:t>
            </a:r>
          </a:p>
          <a:p>
            <a:pPr marL="411480" indent="-365760">
              <a:spcAft>
                <a:spcPts val="900"/>
              </a:spcAft>
              <a:buFont typeface="Arial"/>
              <a:buChar char="•"/>
            </a:pPr>
            <a:r>
              <a:rPr sz="2800" b="0" i="0">
                <a:solidFill>
                  <a:srgbClr val="1F2937"/>
                </a:solidFill>
                <a:latin typeface="Arial"/>
              </a:rPr>
              <a:t>Kết quả: củng cố tập quyền, suy yếu quý tộc; hạn chế: chưa triệt để</a:t>
            </a:r>
          </a:p>
          <a:p>
            <a:pPr marL="411480" indent="-365760">
              <a:spcAft>
                <a:spcPts val="900"/>
              </a:spcAft>
              <a:buFont typeface="Arial"/>
              <a:buChar char="•"/>
            </a:pPr>
            <a:r>
              <a:rPr sz="2800" b="0" i="0">
                <a:solidFill>
                  <a:srgbClr val="1F2937"/>
                </a:solidFill>
                <a:latin typeface="Arial"/>
              </a:rPr>
              <a:t>Ý nghĩa: tư tưởng tiến bộ, bản sắc dân tộc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Dặn dò</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Hoàn thiện bảng thống kê cải cách (SGK tr.63)</a:t>
            </a:r>
          </a:p>
          <a:p>
            <a:pPr marL="411480" indent="-365760">
              <a:spcAft>
                <a:spcPts val="900"/>
              </a:spcAft>
              <a:buFont typeface="Arial"/>
              <a:buChar char="•"/>
            </a:pPr>
            <a:r>
              <a:rPr sz="2800" b="0" i="0">
                <a:solidFill>
                  <a:srgbClr val="1F2937"/>
                </a:solidFill>
                <a:latin typeface="Arial"/>
              </a:rPr>
              <a:t>Vận dụng: em có đồng ý với nhận định Hồ Quý Ly là nhà cải cách lớn, kiên quyết và táo bạo không? Sưu tầm tư liệu làm dẫn chứng</a:t>
            </a:r>
          </a:p>
          <a:p>
            <a:pPr marL="411480" indent="-365760">
              <a:spcAft>
                <a:spcPts val="900"/>
              </a:spcAft>
              <a:buFont typeface="Arial"/>
              <a:buChar char="•"/>
            </a:pPr>
            <a:r>
              <a:rPr sz="2800" b="0" i="0">
                <a:solidFill>
                  <a:srgbClr val="1F2937"/>
                </a:solidFill>
                <a:latin typeface="Arial"/>
              </a:rPr>
              <a:t>Đọc trước Bài 10 – Cuộc cải cách của Lê Thánh Tông</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