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4, Bài 8. Bài dài, gợi ý 3 tiết: (1) Bắc thuộc, (2) Lam Sơn, (3) Tây Sơn + bài học.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tr.50 (rút gọn).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tr.50 (Hồ Chí Minh Toàn tập, Tập 6, tr.171). Cho HS kể, ghi tên lên bảng để dùng khi lập bảng thống kê.</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Bảng 1 SGK tr.51.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Nối với dòng đầu của Bảng 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tr.51-52.</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tr.51: năm 544 khởi nghĩa của Lý Bí thắng lợi, thành lập nước Vạn Xuân.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Lê Lợi – hào trưởng có uy tín lớn ở vùng Lam Sơn (Thanh Hoá): dốc hết tài sản triệu tập nghĩa sĩ, bí mật liên lạc với các hào kiệt, xây dựng lực lượng.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1416: Hội thề Lũng Nhai (Thanh Hoá); đầu 1418 Lê Lợi tự xưng Bình Định Vương, kêu gọi nhân dân đứng lên đánh giặc cứu nước. Hướng dẫn HS đọc chú giải: khu vực hoạt động 1418–1423, giải phóng 1424–1425, giải phóng 1426–1427; trận Tốt Động – Chúc Động; vây thành Đông Quan; Chi Lăng – Xương Giang.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1418–1423: những năm đầu, căn cứ nhiều lần bị bao vây, 3 lần rút lên núi Chí Linh. 1423–1424: tạm hoà hoãn với quân Minh. 1424–1425: mở rộng hoạt động (Nguyễn Chích hiến kế vào Nghệ An), giải phóng từ Thanh Hoá đến đèo Hải Vân. 1426–1427: tiến quân ra Bắc, khởi nghĩa toàn thắng: Tốt Động – Chúc Động (11-1426), Chi Lăng, Cần Trạm, Phố Cát, Xương Giang (10-1427), Hội thề Đông Quan (12-1427).</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(tr.53): Hội thề Đông Quan do Lê Lợi và Vương Thông dẫn đầu hai phía bàn về kết thúc chiến tranh, quân Minh rút về nước, thể hiện khát vọng cao cả: Mở nền thái bình muôn thuở, tắt muôn đời chiến tranh. Tiêu chí ĐGTX: đúng 4 giai đoạn (6đ), nêu được ý nghĩa Hội thề (4đ).</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tr.54. Khai thác Tư liệu 2 (Bình Ngô đại cáo, tr.55): Xã tắc do đó vững bền, Non sông từ đây đổi mới... Để mở nền thái bình muôn thuở, Để rửa mối sỉ nhục ngàn thu.</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tr.53 (Em có biết): 1416 Lê Lợi cùng các hào kiệt tổ chức hội thề ở Lũng Nhai nguyện một lòng đánh giặc cứu nước. Hội thề Đông Quan (12-1427) mới là hội thề kết thúc chiến tranh.</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tr.55-56.</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Bảng 2 SGK tr.56.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Bảng 2 SGK tr.56.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Khai thác bảng 2 và lược đồ Hình 6, trình bày diễn biến chính. Chú ý hướng xâm lược của quân Xiêm (1785) ở phía Nam, quân Thanh (1788-1789) ở phía Bắc.</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Luyện tập 2 (SGK tr.59). Ý nghĩa (tr.57): từ khởi nghĩa địa phương thành phong trào dân tộc rộng lớn; lật đổ chính quyền Nguyễn – Trịnh, xoá bỏ chia cắt; đánh tan ngoại xâm, bảo vệ độc lập, chủ quyền lãnh thổ. ĐGTX: đủ mốc 1771, 1777, 1785, 1786, 1788, 1789.</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tr.56: 1789 chiến thắng Ngọc Hồi – Đống Đa (Hà Nội), đánh tan 29 vạn quân Thanh.</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Ví dụ bài học xây dựng lực lượng: Quang Trung tiến quân ra Bắc, đến Nghệ An tổ chức duyệt binh lớn, tuyển mộ thêm binh sĩ, đọc bài dụ quân sĩ; lực lượng tăng nhanh. Em có biết (tr.58): Bảo tàng Quang Trung ở xã Tây Sơn, Gia Lai, khánh thành 1978.</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tr.58-59. Tư liệu 3 (Bình Ngô đại cáo): Dựng gậy làm cờ, tụ hội bốn phương manh lệ / Hoà rượu mời lính, dưới trên một dạ cha con.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Luyện tập 1 và Vận dụng 2 (SGK tr.59). ĐGTX: đúng ≥5 dòng (5đ), bài học và ví dụ hợp lí (5đ). Có thể giao về nhà nếu hết giờ.</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tr.58: bài học về xây dựng lực lượng, khối đại đoàn kết toàn dân, nghệ thuật quân sự độc đáo.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Một số cuộc khởi nghĩa và chiến tranh giải phóng trong lịch sử Việt Nam</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4, Bài 8</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nội dung chính, ý nghĩa các cuộc khởi nghĩa tiêu biểu thời Bắc thuộc</a:t>
            </a:r>
          </a:p>
          <a:p>
            <a:pPr marL="411480" indent="-365760">
              <a:spcAft>
                <a:spcPts val="900"/>
              </a:spcAft>
              <a:buFont typeface="Arial"/>
              <a:buChar char="•"/>
            </a:pPr>
            <a:r>
              <a:rPr sz="2800" b="0" i="0">
                <a:solidFill>
                  <a:srgbClr val="1F2937"/>
                </a:solidFill>
                <a:latin typeface="Arial"/>
              </a:rPr>
              <a:t>Nêu bối cảnh, diễn biến chính, ý nghĩa khởi nghĩa Lam Sơn và phong trào Tây Sơn</a:t>
            </a:r>
          </a:p>
          <a:p>
            <a:pPr marL="411480" indent="-365760">
              <a:spcAft>
                <a:spcPts val="900"/>
              </a:spcAft>
              <a:buFont typeface="Arial"/>
              <a:buChar char="•"/>
            </a:pPr>
            <a:r>
              <a:rPr sz="2800" b="0" i="0">
                <a:solidFill>
                  <a:srgbClr val="1F2937"/>
                </a:solidFill>
                <a:latin typeface="Arial"/>
              </a:rPr>
              <a:t>Rút ra bài học lịch sử chính và giá trị đối với xây dựng, bảo vệ Tổ quốc hiện nay</a:t>
            </a:r>
          </a:p>
          <a:p>
            <a:pPr marL="411480" indent="-365760">
              <a:spcAft>
                <a:spcPts val="900"/>
              </a:spcAft>
              <a:buFont typeface="Arial"/>
              <a:buChar char="•"/>
            </a:pPr>
            <a:r>
              <a:rPr sz="2800" b="0" i="0">
                <a:solidFill>
                  <a:srgbClr val="1F2937"/>
                </a:solidFill>
                <a:latin typeface="Arial"/>
              </a:rPr>
              <a:t>Tự hào truyền thống đấu tranh bất khuất của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100"/>
              </a:spcAft>
            </a:pPr>
            <a:r>
              <a:rPr sz="3200" b="1" i="0">
                <a:solidFill>
                  <a:srgbClr val="1F2937"/>
                </a:solidFill>
                <a:latin typeface="Arial"/>
              </a:rPr>
              <a:t>Chủ tịch Hồ Chí Minh khẳng định: Dân ta có một lòng nồng nàn yêu nước. Đó là một truyền thống quý báu của ta. Em suy nghĩ gì về truyền thống yêu nước của dân tộc Việt Nam? Kể tên một số cuộc khởi nghĩa và chiến tranh giải phóng em đã học.</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Khởi nghĩa thời Bắc thuộc (1)</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Hơn một nghìn năm Bắc thuộc: nhiều cuộc khởi nghĩa nổ ra liên tục, mạnh mẽ</a:t>
            </a:r>
          </a:p>
          <a:p>
            <a:pPr marL="411480" indent="-365760">
              <a:spcAft>
                <a:spcPts val="800"/>
              </a:spcAft>
              <a:buFont typeface="Arial"/>
              <a:buChar char="•"/>
            </a:pPr>
            <a:r>
              <a:rPr sz="2500" b="0" i="0">
                <a:solidFill>
                  <a:srgbClr val="1F2937"/>
                </a:solidFill>
                <a:latin typeface="Arial"/>
              </a:rPr>
              <a:t>Hai Bà Trưng (năm 40): Trưng Trắc, Trưng Nhị; chống nhà Hán; đánh chiếm Mê Linh, Cổ Loa, Luy Lâu; Trưng Trắc lên làm vua; năm 43 bị đàn áp</a:t>
            </a:r>
          </a:p>
          <a:p>
            <a:pPr marL="411480" indent="-365760">
              <a:spcAft>
                <a:spcPts val="800"/>
              </a:spcAft>
              <a:buFont typeface="Arial"/>
              <a:buChar char="•"/>
            </a:pPr>
            <a:r>
              <a:rPr sz="2500" b="0" i="0">
                <a:solidFill>
                  <a:srgbClr val="1F2937"/>
                </a:solidFill>
                <a:latin typeface="Arial"/>
              </a:rPr>
              <a:t>Bà Triệu (năm 248): Triệu Thị Trinh; chống nhà Ngô; bị nhà Ngô huy động lực lượng lớn đàn áp</a:t>
            </a:r>
          </a:p>
          <a:p>
            <a:pPr marL="411480" indent="-365760">
              <a:spcAft>
                <a:spcPts val="800"/>
              </a:spcAft>
              <a:buFont typeface="Arial"/>
              <a:buChar char="•"/>
            </a:pPr>
            <a:r>
              <a:rPr sz="2500" b="0" i="0">
                <a:solidFill>
                  <a:srgbClr val="1F2937"/>
                </a:solidFill>
                <a:latin typeface="Arial"/>
              </a:rPr>
              <a:t>Lý Bí (542–544): thắng lợi, lập nước Vạn Xuân; Triệu Quang Phục tiếp tục lãnh đạo, thắng quân Lương (545); năm 602 nhà Tuỳ đàn áp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Hai Bà Trưng cưỡi voi ra trận</a:t>
            </a:r>
          </a:p>
        </p:txBody>
      </p:sp>
      <p:sp>
        <p:nvSpPr>
          <p:cNvPr id="5" name="Rectangle 4"/>
          <p:cNvSpPr/>
          <p:nvPr/>
        </p:nvSpPr>
        <p:spPr>
          <a:xfrm>
            <a:off x="2876197" y="1408176"/>
            <a:ext cx="6439299"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h1.png"/>
          <p:cNvPicPr>
            <a:picLocks noChangeAspect="1"/>
          </p:cNvPicPr>
          <p:nvPr/>
        </p:nvPicPr>
        <p:blipFill>
          <a:blip r:embed="rId3"/>
          <a:stretch>
            <a:fillRect/>
          </a:stretch>
        </p:blipFill>
        <p:spPr>
          <a:xfrm>
            <a:off x="2931061" y="1463040"/>
            <a:ext cx="632957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100" b="0" i="1">
                <a:solidFill>
                  <a:srgbClr val="1F2937"/>
                </a:solidFill>
                <a:latin typeface="Arial"/>
              </a:rPr>
              <a:t>Hình 1. Hai Bà Trưng cưỡi voi ra trận, tranh dân gian Đông Hồ (SGK tr.51)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Khởi nghĩa thời Bắc thuộc (2) và ý nghĩa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Phùng Hưng (cuối thế kỉ VIII): khởi nghĩa ở Đường Lâm, đánh chiếm phủ thành Tống Bình, chống nhà Đường; sau đó khởi nghĩa thất bại</a:t>
            </a:r>
          </a:p>
          <a:p>
            <a:pPr marL="411480" indent="-365760">
              <a:spcAft>
                <a:spcPts val="900"/>
              </a:spcAft>
              <a:buFont typeface="Arial"/>
              <a:buChar char="•"/>
            </a:pPr>
            <a:r>
              <a:rPr sz="2800" b="0" i="0">
                <a:solidFill>
                  <a:srgbClr val="1F2937"/>
                </a:solidFill>
                <a:latin typeface="Arial"/>
              </a:rPr>
              <a:t>Đầu thế kỉ X: nổi dậy của Khúc Thừa Dụ; trận Bạch Đằng (938) do Ngô Quyền lãnh đạo kết thúc hơn 1 000 năm đô hộ, mở ra thời kì độc lập, tự chủ lâu dài</a:t>
            </a:r>
          </a:p>
          <a:p>
            <a:pPr marL="411480" indent="-365760">
              <a:spcAft>
                <a:spcPts val="900"/>
              </a:spcAft>
              <a:buFont typeface="Arial"/>
              <a:buChar char="•"/>
            </a:pPr>
            <a:r>
              <a:rPr sz="2800" b="0" i="0">
                <a:solidFill>
                  <a:srgbClr val="1F2937"/>
                </a:solidFill>
                <a:latin typeface="Arial"/>
              </a:rPr>
              <a:t>Ý nghĩa: thể hiện tinh thần yêu nước, ý chí quật cường của dân tộc, giành độc lập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Cuộc khởi nghĩa nào lập nước Vạn Xuân?</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Khởi nghĩa Hai Bà Trưng</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Khởi nghĩa Bà Triệu</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Khởi nghĩa Lý Bí</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Khởi nghĩa Phùng Hưng</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Cuộc khởi nghĩa nào lập nước Vạn Xuân?</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Khởi nghĩa Hai Bà Trưng</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Khởi nghĩa Bà Triệu</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Khởi nghĩa Lý Bí</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Khởi nghĩa Phùng Hưng</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tr.51: năm 544 khởi nghĩa của Lý Bí thắng lợi, thành lập nước Vạn Xuân.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2a. Khởi nghĩa Lam Sơn (1418–1427): bối cảnh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1407: kháng chiến nhà Hồ thất bại, nước ta bị nhà Minh đô hộ (1407–1427)</a:t>
            </a:r>
          </a:p>
          <a:p>
            <a:pPr marL="411480" indent="-365760">
              <a:spcAft>
                <a:spcPts val="800"/>
              </a:spcAft>
              <a:buFont typeface="Arial"/>
              <a:buChar char="•"/>
            </a:pPr>
            <a:r>
              <a:rPr sz="2400" b="0" i="0">
                <a:solidFill>
                  <a:srgbClr val="1F2937"/>
                </a:solidFill>
                <a:latin typeface="Arial"/>
              </a:rPr>
              <a:t>Chính trị: đổi tên nước thành Giao Chỉ, chia phủ, huyện để cai trị</a:t>
            </a:r>
          </a:p>
          <a:p>
            <a:pPr marL="411480" indent="-365760">
              <a:spcAft>
                <a:spcPts val="800"/>
              </a:spcAft>
              <a:buFont typeface="Arial"/>
              <a:buChar char="•"/>
            </a:pPr>
            <a:r>
              <a:rPr sz="2400" b="0" i="0">
                <a:solidFill>
                  <a:srgbClr val="1F2937"/>
                </a:solidFill>
                <a:latin typeface="Arial"/>
              </a:rPr>
              <a:t>Kinh tế – xã hội: đặt nhiều thứ thuế nặng nề, bắt người tài đem về nước phục dịch</a:t>
            </a:r>
          </a:p>
          <a:p>
            <a:pPr marL="411480" indent="-365760">
              <a:spcAft>
                <a:spcPts val="800"/>
              </a:spcAft>
              <a:buFont typeface="Arial"/>
              <a:buChar char="•"/>
            </a:pPr>
            <a:r>
              <a:rPr sz="2400" b="0" i="0">
                <a:solidFill>
                  <a:srgbClr val="1F2937"/>
                </a:solidFill>
                <a:latin typeface="Arial"/>
              </a:rPr>
              <a:t>Văn hoá: bắt theo phong tục Trung Hoa, đục bia, đốt sách để thủ tiêu văn hoá Việt</a:t>
            </a:r>
          </a:p>
          <a:p>
            <a:pPr marL="411480" indent="-365760">
              <a:spcAft>
                <a:spcPts val="800"/>
              </a:spcAft>
              <a:buFont typeface="Arial"/>
              <a:buChar char="•"/>
            </a:pPr>
            <a:r>
              <a:rPr sz="2400" b="0" i="0">
                <a:solidFill>
                  <a:srgbClr val="1F2937"/>
                </a:solidFill>
                <a:latin typeface="Arial"/>
              </a:rPr>
              <a:t>Các cuộc khởi nghĩa của Trần Ngỗi (1407–1409), Trần Quý Khoáng (1409–1413) bị đàn áp; Lê Lợi chọn Lam Sơn làm căn cứ</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Lê Lợi – lãnh tụ khởi nghĩa Lam Sơn</a:t>
            </a:r>
          </a:p>
        </p:txBody>
      </p:sp>
      <p:sp>
        <p:nvSpPr>
          <p:cNvPr id="5" name="Rectangle 4"/>
          <p:cNvSpPr/>
          <p:nvPr/>
        </p:nvSpPr>
        <p:spPr>
          <a:xfrm>
            <a:off x="4769861" y="1408176"/>
            <a:ext cx="265197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h2.png"/>
          <p:cNvPicPr>
            <a:picLocks noChangeAspect="1"/>
          </p:cNvPicPr>
          <p:nvPr/>
        </p:nvPicPr>
        <p:blipFill>
          <a:blip r:embed="rId3"/>
          <a:stretch>
            <a:fillRect/>
          </a:stretch>
        </p:blipFill>
        <p:spPr>
          <a:xfrm>
            <a:off x="4824725" y="1463040"/>
            <a:ext cx="254224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2. Tượng đài Lê Lợi (Thanh Hoá) (SGK tr.52)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Diễn biến: lược đồ khởi nghĩa Lam Sơn</a:t>
            </a:r>
          </a:p>
        </p:txBody>
      </p:sp>
      <p:sp>
        <p:nvSpPr>
          <p:cNvPr id="5" name="Rectangle 4"/>
          <p:cNvSpPr/>
          <p:nvPr/>
        </p:nvSpPr>
        <p:spPr>
          <a:xfrm>
            <a:off x="4246480" y="1408176"/>
            <a:ext cx="3698733"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h3.png"/>
          <p:cNvPicPr>
            <a:picLocks noChangeAspect="1"/>
          </p:cNvPicPr>
          <p:nvPr/>
        </p:nvPicPr>
        <p:blipFill>
          <a:blip r:embed="rId3"/>
          <a:stretch>
            <a:fillRect/>
          </a:stretch>
        </p:blipFill>
        <p:spPr>
          <a:xfrm>
            <a:off x="4301344" y="1463040"/>
            <a:ext cx="358900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3. Lược đồ khởi nghĩa Lam Sơn (1418–1427) (SGK tr.53)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Tóm tắt diễn biến chính (đọc từ dưới lên)</a:t>
            </a:r>
          </a:p>
        </p:txBody>
      </p:sp>
      <p:sp>
        <p:nvSpPr>
          <p:cNvPr id="5" name="Rectangle 4"/>
          <p:cNvSpPr/>
          <p:nvPr/>
        </p:nvSpPr>
        <p:spPr>
          <a:xfrm>
            <a:off x="4008256" y="1408176"/>
            <a:ext cx="4175182"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h4.png"/>
          <p:cNvPicPr>
            <a:picLocks noChangeAspect="1"/>
          </p:cNvPicPr>
          <p:nvPr/>
        </p:nvPicPr>
        <p:blipFill>
          <a:blip r:embed="rId3"/>
          <a:stretch>
            <a:fillRect/>
          </a:stretch>
        </p:blipFill>
        <p:spPr>
          <a:xfrm>
            <a:off x="4063120" y="1463040"/>
            <a:ext cx="406545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200" b="0" i="1">
                <a:solidFill>
                  <a:srgbClr val="1F2937"/>
                </a:solidFill>
                <a:latin typeface="Arial"/>
              </a:rPr>
              <a:t>Hình 4. Sơ đồ tóm tắt diễn biến chính của khởi nghĩa Lam Sơn (SGK tr.54)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Hoạt động: Vẽ trục thời gian khởi nghĩa Lam Sơn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Hình 3, Hình 4: trình bày diễn biến chính theo 4 giai đoạn</a:t>
            </a:r>
          </a:p>
          <a:p>
            <a:pPr marL="411480" indent="-365760">
              <a:spcAft>
                <a:spcPts val="900"/>
              </a:spcAft>
              <a:buFont typeface="Arial"/>
              <a:buChar char="•"/>
            </a:pPr>
            <a:r>
              <a:rPr sz="2800" b="0" i="0">
                <a:solidFill>
                  <a:srgbClr val="1F2937"/>
                </a:solidFill>
                <a:latin typeface="Arial"/>
              </a:rPr>
              <a:t>Câu hỏi 2 SGK: Việc tổ chức Hội thề Đông Quan có ý nghĩa như thế nào?</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2c. Ý nghĩa khởi nghĩa Lam Sơn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Phát triển thành cuộc chiến tranh giải phóng dân tộc có tính chất nhân dân rộng rãi</a:t>
            </a:r>
          </a:p>
          <a:p>
            <a:pPr marL="411480" indent="-365760">
              <a:spcAft>
                <a:spcPts val="900"/>
              </a:spcAft>
              <a:buFont typeface="Arial"/>
              <a:buChar char="•"/>
            </a:pPr>
            <a:r>
              <a:rPr sz="2800" b="0" i="0">
                <a:solidFill>
                  <a:srgbClr val="1F2937"/>
                </a:solidFill>
                <a:latin typeface="Arial"/>
              </a:rPr>
              <a:t>Chấm dứt thời kì đô hộ của nhà Minh, khôi phục nền độc lập dân tộc</a:t>
            </a:r>
          </a:p>
          <a:p>
            <a:pPr marL="411480" indent="-365760">
              <a:spcAft>
                <a:spcPts val="900"/>
              </a:spcAft>
              <a:buFont typeface="Arial"/>
              <a:buChar char="•"/>
            </a:pPr>
            <a:r>
              <a:rPr sz="2800" b="0" i="0">
                <a:solidFill>
                  <a:srgbClr val="1F2937"/>
                </a:solidFill>
                <a:latin typeface="Arial"/>
              </a:rPr>
              <a:t>Đập tan âm mưu thủ tiêu nền văn hoá Đại Việt</a:t>
            </a:r>
          </a:p>
          <a:p>
            <a:pPr marL="411480" indent="-365760">
              <a:spcAft>
                <a:spcPts val="900"/>
              </a:spcAft>
              <a:buFont typeface="Arial"/>
              <a:buChar char="•"/>
            </a:pPr>
            <a:r>
              <a:rPr sz="2800" b="0" i="0">
                <a:solidFill>
                  <a:srgbClr val="1F2937"/>
                </a:solidFill>
                <a:latin typeface="Arial"/>
              </a:rPr>
              <a:t>Mở ra thời kì phát triển mới của đất nước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Hội thề Lũng Nhai (1416) có ý nghĩa gì?</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800"/>
              </a:spcAft>
            </a:pPr>
            <a:r>
              <a:rPr sz="2300" b="0" i="0">
                <a:solidFill>
                  <a:srgbClr val="1F2937"/>
                </a:solidFill>
                <a:latin typeface="Arial"/>
              </a:rPr>
              <a:t>Kết thúc cuộc khởi nghĩa Lam Sơn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800"/>
              </a:spcAft>
            </a:pPr>
            <a:r>
              <a:rPr sz="2300" b="0" i="0">
                <a:solidFill>
                  <a:srgbClr val="1F2937"/>
                </a:solidFill>
                <a:latin typeface="Arial"/>
              </a:rPr>
              <a:t>Lê Lợi cùng các hào kiệt nguyện một lòng đánh giặc cứu nước</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800"/>
              </a:spcAft>
            </a:pPr>
            <a:r>
              <a:rPr sz="2300" b="0" i="0">
                <a:solidFill>
                  <a:srgbClr val="1F2937"/>
                </a:solidFill>
                <a:latin typeface="Arial"/>
              </a:rPr>
              <a:t>Quân Minh rút khỏi Đại Việt</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800"/>
              </a:spcAft>
            </a:pPr>
            <a:r>
              <a:rPr sz="2300" b="0" i="0">
                <a:solidFill>
                  <a:srgbClr val="1F2937"/>
                </a:solidFill>
                <a:latin typeface="Arial"/>
              </a:rPr>
              <a:t>Lê Lợi lên ngôi hoàng đế</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Hội thề Lũng Nhai (1416) có ý nghĩa gì?</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Kết thúc cuộc khởi nghĩa Lam Sơn</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Lê Lợi cùng các hào kiệt nguyện một lòng đánh giặc cứu nước</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Quân Minh rút khỏi Đại Việt</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Lê Lợi lên ngôi hoàng đế</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SGK tr.53 (Em có biết): 1416 Lê Lợi cùng các hào kiệt tổ chức hội thề ở Lũng Nhai nguyện một lòng đánh giặc cứu nước. Hội thề Đông Quan (12-1427) mới là hội thề kết thúc chiến tranh.</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Phong trào Tây Sơn: bối cảnh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Từ giữa thế kỉ XVIII: tình hình chính trị, kinh tế, xã hội ở Đàng Trong có dấu hiệu khủng hoảng</a:t>
            </a:r>
          </a:p>
          <a:p>
            <a:pPr marL="411480" indent="-365760">
              <a:spcAft>
                <a:spcPts val="900"/>
              </a:spcAft>
              <a:buFont typeface="Arial"/>
              <a:buChar char="•"/>
            </a:pPr>
            <a:r>
              <a:rPr sz="2800" b="0" i="0">
                <a:solidFill>
                  <a:srgbClr val="1F2937"/>
                </a:solidFill>
                <a:latin typeface="Arial"/>
              </a:rPr>
              <a:t>Chính trị: chúa Nguyễn Phúc Thuần nối ngôi lúc 12 tuổi, quyền hành tập trung vào tay quyền thần Trương Phúc Loan; quan lại tham nhũng, mua bán quan chức</a:t>
            </a:r>
          </a:p>
          <a:p>
            <a:pPr marL="411480" indent="-365760">
              <a:spcAft>
                <a:spcPts val="900"/>
              </a:spcAft>
              <a:buFont typeface="Arial"/>
              <a:buChar char="•"/>
            </a:pPr>
            <a:r>
              <a:rPr sz="2800" b="0" i="0">
                <a:solidFill>
                  <a:srgbClr val="1F2937"/>
                </a:solidFill>
                <a:latin typeface="Arial"/>
              </a:rPr>
              <a:t>Kinh tế: thuế khoá, binh dịch nặng nề, đời sống nhân dân khó khăn</a:t>
            </a:r>
          </a:p>
          <a:p>
            <a:pPr marL="411480" indent="-365760">
              <a:spcAft>
                <a:spcPts val="900"/>
              </a:spcAft>
              <a:buFont typeface="Arial"/>
              <a:buChar char="•"/>
            </a:pPr>
            <a:r>
              <a:rPr sz="2800" b="0" i="0">
                <a:solidFill>
                  <a:srgbClr val="1F2937"/>
                </a:solidFill>
                <a:latin typeface="Arial"/>
              </a:rPr>
              <a:t>Các tầng lớp nhân dân đứng lên đấu tranh (Lý Văn Quang, chàng Lía,...) nhưng đều bị dập tắt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Diễn biến: những mốc chính (1)</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Mùa xuân 1771: ba anh em Nguyễn Nhạc, Nguyễn Huệ, Nguyễn Lữ dựng cờ khởi nghĩa ở Tây Sơn thượng đạo, chống chúa Nguyễn</a:t>
            </a:r>
          </a:p>
          <a:p>
            <a:pPr marL="411480" indent="-365760">
              <a:spcAft>
                <a:spcPts val="900"/>
              </a:spcAft>
              <a:buFont typeface="Arial"/>
              <a:buChar char="•"/>
            </a:pPr>
            <a:r>
              <a:rPr sz="2800" b="0" i="0">
                <a:solidFill>
                  <a:srgbClr val="1F2937"/>
                </a:solidFill>
                <a:latin typeface="Arial"/>
              </a:rPr>
              <a:t>1773: chiếm phủ thành Quy Nhơn</a:t>
            </a:r>
          </a:p>
          <a:p>
            <a:pPr marL="411480" indent="-365760">
              <a:spcAft>
                <a:spcPts val="900"/>
              </a:spcAft>
              <a:buFont typeface="Arial"/>
              <a:buChar char="•"/>
            </a:pPr>
            <a:r>
              <a:rPr sz="2800" b="0" i="0">
                <a:solidFill>
                  <a:srgbClr val="1F2937"/>
                </a:solidFill>
                <a:latin typeface="Arial"/>
              </a:rPr>
              <a:t>1774: kiểm soát vùng đất từ Quảng Nam đến Bình Thuận</a:t>
            </a:r>
          </a:p>
          <a:p>
            <a:pPr marL="411480" indent="-365760">
              <a:spcAft>
                <a:spcPts val="900"/>
              </a:spcAft>
              <a:buFont typeface="Arial"/>
              <a:buChar char="•"/>
            </a:pPr>
            <a:r>
              <a:rPr sz="2800" b="0" i="0">
                <a:solidFill>
                  <a:srgbClr val="1F2937"/>
                </a:solidFill>
                <a:latin typeface="Arial"/>
              </a:rPr>
              <a:t>1777: lật đổ chính quyền chúa Nguyễn</a:t>
            </a:r>
          </a:p>
          <a:p>
            <a:pPr marL="411480" indent="-365760">
              <a:spcAft>
                <a:spcPts val="900"/>
              </a:spcAft>
              <a:buFont typeface="Arial"/>
              <a:buChar char="•"/>
            </a:pPr>
            <a:r>
              <a:rPr sz="2800" b="0" i="0">
                <a:solidFill>
                  <a:srgbClr val="1F2937"/>
                </a:solidFill>
                <a:latin typeface="Arial"/>
              </a:rPr>
              <a:t>1778: Nguyễn Nhạc lên ngôi hoàng đế, đóng đô ở thành Đồ Bàn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Diễn biến: những mốc chính (2)</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1785: chiến thắng Rạch Gầm – Xoài Mút, đánh tan 5 vạn quân Xiêm</a:t>
            </a:r>
          </a:p>
          <a:p>
            <a:pPr marL="411480" indent="-365760">
              <a:spcAft>
                <a:spcPts val="900"/>
              </a:spcAft>
              <a:buFont typeface="Arial"/>
              <a:buChar char="•"/>
            </a:pPr>
            <a:r>
              <a:rPr sz="2800" b="0" i="0">
                <a:solidFill>
                  <a:srgbClr val="1F2937"/>
                </a:solidFill>
                <a:latin typeface="Arial"/>
              </a:rPr>
              <a:t>1786: hạ thành Phú Xuân, giải phóng toàn bộ Đàng Trong; lật đổ chính quyền họ Trịnh</a:t>
            </a:r>
          </a:p>
          <a:p>
            <a:pPr marL="411480" indent="-365760">
              <a:spcAft>
                <a:spcPts val="900"/>
              </a:spcAft>
              <a:buFont typeface="Arial"/>
              <a:buChar char="•"/>
            </a:pPr>
            <a:r>
              <a:rPr sz="2800" b="0" i="0">
                <a:solidFill>
                  <a:srgbClr val="1F2937"/>
                </a:solidFill>
                <a:latin typeface="Arial"/>
              </a:rPr>
              <a:t>1788: Nguyễn Huệ lên ngôi hoàng đế, niên hiệu Quang Trung, tiến quân ra Bắc</a:t>
            </a:r>
          </a:p>
          <a:p>
            <a:pPr marL="411480" indent="-365760">
              <a:spcAft>
                <a:spcPts val="900"/>
              </a:spcAft>
              <a:buFont typeface="Arial"/>
              <a:buChar char="•"/>
            </a:pPr>
            <a:r>
              <a:rPr sz="2800" b="0" i="0">
                <a:solidFill>
                  <a:srgbClr val="1F2937"/>
                </a:solidFill>
                <a:latin typeface="Arial"/>
              </a:rPr>
              <a:t>1789: chiến thắng Ngọc Hồi – Đống Đa, đánh tan 29 vạn quân Thanh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Lược đồ diễn biến phong trào Tây Sơn</a:t>
            </a:r>
          </a:p>
        </p:txBody>
      </p:sp>
      <p:sp>
        <p:nvSpPr>
          <p:cNvPr id="5" name="Rectangle 4"/>
          <p:cNvSpPr/>
          <p:nvPr/>
        </p:nvSpPr>
        <p:spPr>
          <a:xfrm>
            <a:off x="4646337" y="1408176"/>
            <a:ext cx="2899019"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h6.png"/>
          <p:cNvPicPr>
            <a:picLocks noChangeAspect="1"/>
          </p:cNvPicPr>
          <p:nvPr/>
        </p:nvPicPr>
        <p:blipFill>
          <a:blip r:embed="rId3"/>
          <a:stretch>
            <a:fillRect/>
          </a:stretch>
        </p:blipFill>
        <p:spPr>
          <a:xfrm>
            <a:off x="4701201" y="1463040"/>
            <a:ext cx="278929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6. Lược đồ diễn biến phong trào Tây Sơn (SGK tr.57)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Hoạt động: Trục thời gian phong trào Tây Sơn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Dựa vào Bảng 2, vẽ trục thời gian các sự kiện chính của phong trào Tây Sơn (1771–1789)</a:t>
            </a:r>
          </a:p>
          <a:p>
            <a:pPr marL="411480" indent="-365760">
              <a:spcAft>
                <a:spcPts val="900"/>
              </a:spcAft>
              <a:buFont typeface="Arial"/>
              <a:buChar char="•"/>
            </a:pPr>
            <a:r>
              <a:rPr sz="2800" b="0" i="0">
                <a:solidFill>
                  <a:srgbClr val="1F2937"/>
                </a:solidFill>
                <a:latin typeface="Arial"/>
              </a:rPr>
              <a:t>Gạch dưới 2 chiến thắng chống ngoại xâm</a:t>
            </a:r>
          </a:p>
          <a:p>
            <a:pPr marL="411480" indent="-365760">
              <a:spcAft>
                <a:spcPts val="900"/>
              </a:spcAft>
              <a:buFont typeface="Arial"/>
              <a:buChar char="•"/>
            </a:pPr>
            <a:r>
              <a:rPr sz="2800" b="0" i="0">
                <a:solidFill>
                  <a:srgbClr val="1F2937"/>
                </a:solidFill>
                <a:latin typeface="Arial"/>
              </a:rPr>
              <a:t>Câu hỏi: Phong trào Tây Sơn có ý nghĩa gì?</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Phong trào Tây Sơn đánh tan quân Thanh trong chiến thắng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Rạch Gầm – Xoài Mút</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Ngọc Hồi – Đống Đa</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Chi Lăng – Xương Giang</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Bạch Đằng</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Phong trào Tây Sơn đánh tan quân Thanh trong chiến thắng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Rạch Gầm – Xoài Mút</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Ngọc Hồi – Đống Đa</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Chi Lăng – Xương Giang</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Bạch Đằng</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tr.56: 1789 chiến thắng Ngọc Hồi – Đống Đa (Hà Nội), đánh tan 29 vạn quân Thanh.</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4. Những bài học lịch sử chính</a:t>
            </a:r>
          </a:p>
        </p:txBody>
      </p:sp>
      <p:sp>
        <p:nvSpPr>
          <p:cNvPr id="5" name="Rectangle 4"/>
          <p:cNvSpPr/>
          <p:nvPr/>
        </p:nvSpPr>
        <p:spPr>
          <a:xfrm>
            <a:off x="2631002" y="1408176"/>
            <a:ext cx="6929690"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h7.png"/>
          <p:cNvPicPr>
            <a:picLocks noChangeAspect="1"/>
          </p:cNvPicPr>
          <p:nvPr/>
        </p:nvPicPr>
        <p:blipFill>
          <a:blip r:embed="rId3"/>
          <a:stretch>
            <a:fillRect/>
          </a:stretch>
        </p:blipFill>
        <p:spPr>
          <a:xfrm>
            <a:off x="2685866" y="1463040"/>
            <a:ext cx="681996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7. Tượng Quang Trung ở Bảo tàng Quang Trung (SGK tr.58)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Ba bài học lịch sử chính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Một: xây dựng lực lượng – nhân tố quyết định thắng lợi (Hội thề Lũng Nhai; Quang Trung tuyển mộ binh sĩ)</a:t>
            </a:r>
          </a:p>
          <a:p>
            <a:pPr marL="411480" indent="-365760">
              <a:spcAft>
                <a:spcPts val="900"/>
              </a:spcAft>
              <a:buFont typeface="Arial"/>
              <a:buChar char="•"/>
            </a:pPr>
            <a:r>
              <a:rPr sz="2700" b="0" i="0">
                <a:solidFill>
                  <a:srgbClr val="1F2937"/>
                </a:solidFill>
                <a:latin typeface="Arial"/>
              </a:rPr>
              <a:t>Hai: xây dựng khối đại đoàn kết toàn dân – sức mạnh vượt mọi khó khăn (tư tưởng lấy đại nghĩa thắng hung tàn, lấy chí nhân thay cường bạo; Bộ chỉ huy Lam Sơn đủ thành phần: hào trưởng, nho sĩ, quý tộc, dân nghèo, thủ lĩnh dân tộc thiểu số)</a:t>
            </a:r>
          </a:p>
          <a:p>
            <a:pPr marL="411480" indent="-365760">
              <a:spcAft>
                <a:spcPts val="900"/>
              </a:spcAft>
              <a:buFont typeface="Arial"/>
              <a:buChar char="•"/>
            </a:pPr>
            <a:r>
              <a:rPr sz="2700" b="0" i="0">
                <a:solidFill>
                  <a:srgbClr val="1F2937"/>
                </a:solidFill>
                <a:latin typeface="Arial"/>
              </a:rPr>
              <a:t>Ba: nghệ thuật quân sự dũng cảm, mưu trí, phong phú, độc đáo (Tư liệu 4: Trần Quốc Tuấn)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Lập bảng thống kê khởi nghĩa, chiến tranh giải phóng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bảng 5 cột: Tên cuộc khởi nghĩa – Thời gian – Địa điểm bùng nổ – Người lãnh đạo – Kết quả</a:t>
            </a:r>
          </a:p>
          <a:p>
            <a:pPr marL="411480" indent="-365760">
              <a:spcAft>
                <a:spcPts val="900"/>
              </a:spcAft>
              <a:buFont typeface="Arial"/>
              <a:buChar char="•"/>
            </a:pPr>
            <a:r>
              <a:rPr sz="2800" b="0" i="0">
                <a:solidFill>
                  <a:srgbClr val="1F2937"/>
                </a:solidFill>
                <a:latin typeface="Arial"/>
              </a:rPr>
              <a:t>Điền ít nhất 5 cuộc: Hai Bà Trưng, Bà Triệu, Lý Bí, Phùng Hưng, Lam Sơn, Tây Sơn</a:t>
            </a:r>
          </a:p>
          <a:p>
            <a:pPr marL="411480" indent="-365760">
              <a:spcAft>
                <a:spcPts val="900"/>
              </a:spcAft>
              <a:buFont typeface="Arial"/>
              <a:buChar char="•"/>
            </a:pPr>
            <a:r>
              <a:rPr sz="2800" b="0" i="0">
                <a:solidFill>
                  <a:srgbClr val="1F2937"/>
                </a:solidFill>
                <a:latin typeface="Arial"/>
              </a:rPr>
              <a:t>Nêu 1 bài học và giá trị đối với xây dựng, bảo vệ Tổ quốc hiện nay, lấy ví dụ</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10</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kĩ thuật mảnh ghép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000" b="1" i="0">
                <a:solidFill>
                  <a:srgbClr val="1F2937"/>
                </a:solidFill>
                <a:latin typeface="Arial"/>
              </a:rPr>
              <a:t>Bài học nào sau đây là bài học chính từ các cuộc khởi nghĩa và chiến tranh giải phóng dân tộc?</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Xây dựng khối đại đoàn kết toàn dân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Dựa hoàn toàn vào viện trợ nước ngoài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Chỉ dùng phòng thủ cố định</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Tránh đối đầu với ngoại xâm</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Bài học nào sau đây là bài học chính từ các cuộc khởi nghĩa và chiến tranh giải phóng dân tộc?</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Xây dựng khối đại đoàn kết toàn dân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Dựa hoàn toàn vào viện trợ nước ngoài</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Chỉ dùng phòng thủ cố định</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Tránh đối đầu với ngoại xâm</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tr.58: bài học về xây dựng lực lượng, khối đại đoàn kết toàn dân, nghệ thuật quân sự độc đáo.</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Bắc thuộc: Hai Bà Trưng, Bà Triệu, Lý Bí, Phùng Hưng, Khúc Thừa Dụ, Ngô Quyền (938)</a:t>
            </a:r>
          </a:p>
          <a:p>
            <a:pPr marL="411480" indent="-365760">
              <a:spcAft>
                <a:spcPts val="900"/>
              </a:spcAft>
              <a:buFont typeface="Arial"/>
              <a:buChar char="•"/>
            </a:pPr>
            <a:r>
              <a:rPr sz="2800" b="0" i="0">
                <a:solidFill>
                  <a:srgbClr val="1F2937"/>
                </a:solidFill>
                <a:latin typeface="Arial"/>
              </a:rPr>
              <a:t>Lam Sơn (1418–1427): Lê Lợi, Nguyễn Trãi; Hội thề Đông Quan</a:t>
            </a:r>
          </a:p>
          <a:p>
            <a:pPr marL="411480" indent="-365760">
              <a:spcAft>
                <a:spcPts val="900"/>
              </a:spcAft>
              <a:buFont typeface="Arial"/>
              <a:buChar char="•"/>
            </a:pPr>
            <a:r>
              <a:rPr sz="2800" b="0" i="0">
                <a:solidFill>
                  <a:srgbClr val="1F2937"/>
                </a:solidFill>
                <a:latin typeface="Arial"/>
              </a:rPr>
              <a:t>Tây Sơn (1771–1789): Rạch Gầm – Xoài Mút, Ngọc Hồi – Đống Đa</a:t>
            </a:r>
          </a:p>
          <a:p>
            <a:pPr marL="411480" indent="-365760">
              <a:spcAft>
                <a:spcPts val="900"/>
              </a:spcAft>
              <a:buFont typeface="Arial"/>
              <a:buChar char="•"/>
            </a:pPr>
            <a:r>
              <a:rPr sz="2800" b="0" i="0">
                <a:solidFill>
                  <a:srgbClr val="1F2937"/>
                </a:solidFill>
                <a:latin typeface="Arial"/>
              </a:rPr>
              <a:t>Bài học: xây dựng lực lượng, đại đoàn kết toàn dân, nghệ thuật quân sự</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thành bảng thống kê và trục thời gian Tây Sơn (SGK tr.59)</a:t>
            </a:r>
          </a:p>
          <a:p>
            <a:pPr marL="411480" indent="-365760">
              <a:spcAft>
                <a:spcPts val="900"/>
              </a:spcAft>
              <a:buFont typeface="Arial"/>
              <a:buChar char="•"/>
            </a:pPr>
            <a:r>
              <a:rPr sz="2800" b="0" i="0">
                <a:solidFill>
                  <a:srgbClr val="1F2937"/>
                </a:solidFill>
                <a:latin typeface="Arial"/>
              </a:rPr>
              <a:t>Vận dụng 1: khai thác Bình Ngô đại cáo, chỉ ra một số sự kiện tiêu biểu của khởi nghĩa Lam Sơn</a:t>
            </a:r>
          </a:p>
          <a:p>
            <a:pPr marL="411480" indent="-365760">
              <a:spcAft>
                <a:spcPts val="900"/>
              </a:spcAft>
              <a:buFont typeface="Arial"/>
              <a:buChar char="•"/>
            </a:pPr>
            <a:r>
              <a:rPr sz="2800" b="0" i="0">
                <a:solidFill>
                  <a:srgbClr val="1F2937"/>
                </a:solidFill>
                <a:latin typeface="Arial"/>
              </a:rPr>
              <a:t>Vận dụng 2: bài học từ các cuộc khởi nghĩa có ý nghĩa gì đối với xây dựng, bảo vệ Tổ quốc hiện nay? Lấy ví dụ</a:t>
            </a:r>
          </a:p>
          <a:p>
            <a:pPr marL="411480" indent="-365760">
              <a:spcAft>
                <a:spcPts val="900"/>
              </a:spcAft>
              <a:buFont typeface="Arial"/>
              <a:buChar char="•"/>
            </a:pPr>
            <a:r>
              <a:rPr sz="2800" b="0" i="0">
                <a:solidFill>
                  <a:srgbClr val="1F2937"/>
                </a:solidFill>
                <a:latin typeface="Arial"/>
              </a:rPr>
              <a:t>Đọc trước Bài 9 – Chủ đề 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