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Chủ đề 4, Bài 7. Số tiết gợi ý: 2 (chưa có KHDH KNTT của tổ, cô chỉnh theo kế hoạch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Lịch sử 11 tr.43.</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Hình ảnh nhắc đến sự kiện lịch sử nào (trên tem có dòng Quang Trung đại phá quân Thanh 1789)? Kể tên một số cuộc kháng chiến thắng lợi tiêu biểu. Theo em những nguyên nhân nào làm nên thắng lợi?</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Khai thác Hình 2: Việt Nam thuộc Đông Nam Á, khu vực nằm trên trục đường giao thông quan trọng nối châu Á và châu Đại Dương, Ấn Độ Dương và Thái Bình Dương; cầu nối giữa Trung Quốc với Đông Nam Á, giữa Đông Nam Á lục địa và hải đảo. Cùng với tài nguyên phong phú, dân cư đông đúc → vị trí địa chiến lược quan trọng. Lược đồ ghi quần đảo Hoàng Sa, Trường Sa (Việt Nam).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tr.44-45. Đọc Tư liệu 1 (tr.45): lòng yêu nước, ý chí độc lập tự chủ, tinh thần đoàn kết, chí quật cường, trí thông minh sáng tạo. Ví dụ tr.44: vua Trần Nhân Tông sau kháng chiến chống Nguyên 1287–1288 làm thơ: Xã tắc hai phen chồn ngựa đá / Non sông nghìn thuở vững âu vàng.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3 câu hỏi SGK tr.45. Gợi ý trả lời có trong tr.44-45. ĐGTX: đúng ý, dẫn chứng từ lược đồ/tư liệu.</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Bảng 1 SGK tr.45-46.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Bảng 1 SGK tr.46.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(tr.46): năm 1637 Giang Văn Minh đi sứ Triều Minh, đối lại: Đằng Giang tự cổ huyết do hồng (Sông Bạch Đằng xưa máu vẫn còn loang đỏ), gợi lại việc ba lần đánh bại quân xâm lược phương Bắc trên sông Bạch Đằng.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Nối với trận Ngọc Hồi – Đống Đa 1789 trong bảng.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Bảng 1 SGK tr.46: kháng chiến chống quân Xiêm, 1785, Nguyễn Huệ, trận Rạch Gầm – Xoài Mút (Đồng Tháp). Trần Quốc Tuấn chỉ huy kháng chiến chống Nguyên (1285, 1287–1288).</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Luyện tập 1, 2 (SGK tr.49). Tiêu chí ĐGTX: đủ 8 cuộc kháng chiến (4đ), đúng chỉ huy và trận quyết chiến (4đ), trình bày rõ (2đ). Danh sách tướng theo SGK tr.47: Ngô Quyền, Lê Hoàn, Lý Thường Kiệt, Trần Quốc Tuấn, Nguyễn Huệ,...</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tr.47. Ví dụ đoàn kết: Hội nghị Bình Than (1282), Hịch tướng sĩ, hội nghị Diên Hồng 1285 (các bô lão thét lớn Đánh!). Tư liệu 2: Trần Quốc Tuấn: vua tôi đồng tâm, anh em hoà mục, cả nước góp sức, giặc phải bị bắt. Ví dụ kế sách: kháng chiến chống Tống 1075–1077, Lý Thường Kiệt tiên phát chế nhân; Quang Trung đánh nhanh thắng nhanh ở Ngọc Hồi – Đống Đa.</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D. SGK tr.47 (nguyên nhân thắng lợi) và tr.49 (tương quan lực lượng chênh lệch là nguyên nhân khách quan của thất bại ở một số cuộc kháng chiến).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Bảng 2 SGK tr.48. Trong lúc đó nhân dân phối hợp quân đội triều đình anh dũng chiến đấu ở Đà Nẵng, Gia Định, Bắc Kì...; các cuộc nổi dậy do Trương Định, Nguyễn Trung Trực, Võ Duy Dương, Nguyễn Hữu Huân lãnh đạo; chiến thắng Cầu Giấy lần 1, lần 2.</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tr.49. Tư liệu 3: Hồ Nguyên Trừng: Thần không sợ đánh, chỉ sợ lòng dân không theo mà thôi. Bài học: sức mạnh của lòng dân, đoàn kết toàn dân.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câu hỏi SGK tr.49 và Vận dụng. Câu mở: tiêu chí là lập luận từ nguyên nhân trong SGK (6đ) + liên hệ hiện nay hợp lí (4đ). Gợi ý: tập hợp sức mạnh toàn dân, kế sách đúng, người lãnh đạo tài năng.</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tr.48: đến tháng 6-1407, cuộc kháng chiến của nhà Hồ bị thất bại.</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D. SGK tr.48: Pa-tơ-nốt (1884) kết thúc giai đoạn tồn tại của Nhà nước phong kiến Việt Nam độc lập.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A8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500"/>
              </a:spcAft>
            </a:pPr>
            <a:r>
              <a:rPr sz="4300" b="1" i="0">
                <a:solidFill>
                  <a:srgbClr val="FFFFFF"/>
                </a:solidFill>
                <a:latin typeface="Arial"/>
              </a:rPr>
              <a:t>Khái quát về chiến tranh bảo vệ Tổ quốc trong lịch sử Việt Nam</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11 – Kết nối tri thức – Chủ đề 4, Bài 7</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1F2937"/>
                </a:solidFill>
                <a:latin typeface="Arial"/>
              </a:rPr>
              <a:t>Nêu được vị trí địa chiến lược của Việt Nam; phân tích vai trò, ý nghĩa của chiến tranh bảo vệ Tổ quốc</a:t>
            </a:r>
          </a:p>
          <a:p>
            <a:pPr marL="411480" indent="-365760">
              <a:spcAft>
                <a:spcPts val="900"/>
              </a:spcAft>
              <a:buFont typeface="Arial"/>
              <a:buChar char="•"/>
            </a:pPr>
            <a:r>
              <a:rPr sz="2700" b="0" i="0">
                <a:solidFill>
                  <a:srgbClr val="1F2937"/>
                </a:solidFill>
                <a:latin typeface="Arial"/>
              </a:rPr>
              <a:t>Trình bày nội dung chính; giải thích nguyên nhân thắng lợi và không thành công của các cuộc kháng chiến</a:t>
            </a:r>
          </a:p>
          <a:p>
            <a:pPr marL="411480" indent="-365760">
              <a:spcAft>
                <a:spcPts val="900"/>
              </a:spcAft>
              <a:buFont typeface="Arial"/>
              <a:buChar char="•"/>
            </a:pPr>
            <a:r>
              <a:rPr sz="2700" b="0" i="0">
                <a:solidFill>
                  <a:srgbClr val="1F2937"/>
                </a:solidFill>
                <a:latin typeface="Arial"/>
              </a:rPr>
              <a:t>Rút ra bài học lịch sử, nhận thức giá trị đối với xây dựng và bảo vệ Tổ quốc hiện nay</a:t>
            </a:r>
          </a:p>
          <a:p>
            <a:pPr marL="411480" indent="-365760">
              <a:spcAft>
                <a:spcPts val="900"/>
              </a:spcAft>
              <a:buFont typeface="Arial"/>
              <a:buChar char="•"/>
            </a:pPr>
            <a:r>
              <a:rPr sz="2700" b="0" i="0">
                <a:solidFill>
                  <a:srgbClr val="1F2937"/>
                </a:solidFill>
                <a:latin typeface="Arial"/>
              </a:rPr>
              <a:t>Biết sưu tầm và sử dụng tư liệu lịch sử</a:t>
            </a:r>
          </a:p>
          <a:p>
            <a:pPr marL="411480" indent="-365760">
              <a:spcAft>
                <a:spcPts val="900"/>
              </a:spcAft>
              <a:buFont typeface="Arial"/>
              <a:buChar char="•"/>
            </a:pPr>
            <a:r>
              <a:rPr sz="2700" b="0" i="0">
                <a:solidFill>
                  <a:srgbClr val="1F2937"/>
                </a:solidFill>
                <a:latin typeface="Arial"/>
              </a:rPr>
              <a:t>Tự hào truyền thống; tham gia công tác đền ơn đáp nghĩa ở địa phương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 Con tem nói về sự kiện nào?</a:t>
            </a:r>
          </a:p>
        </p:txBody>
      </p:sp>
      <p:sp>
        <p:nvSpPr>
          <p:cNvPr id="5" name="Rectangle 4"/>
          <p:cNvSpPr/>
          <p:nvPr/>
        </p:nvSpPr>
        <p:spPr>
          <a:xfrm>
            <a:off x="2411142" y="1408176"/>
            <a:ext cx="7369410"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h1.png"/>
          <p:cNvPicPr>
            <a:picLocks noChangeAspect="1"/>
          </p:cNvPicPr>
          <p:nvPr/>
        </p:nvPicPr>
        <p:blipFill>
          <a:blip r:embed="rId3"/>
          <a:stretch>
            <a:fillRect/>
          </a:stretch>
        </p:blipFill>
        <p:spPr>
          <a:xfrm>
            <a:off x="2466006" y="1463040"/>
            <a:ext cx="7259682"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500"/>
              </a:spcAft>
            </a:pPr>
            <a:r>
              <a:rPr sz="1700" b="0" i="1">
                <a:solidFill>
                  <a:srgbClr val="1F2937"/>
                </a:solidFill>
                <a:latin typeface="Arial"/>
              </a:rPr>
              <a:t>Hình 1. Tem do nước Việt Nam Dân chủ Cộng hoà phát hành năm 1971 nhân kỉ niệm 200 năm phong trào Tây Sơn (SGK tr.43)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1a. Vị trí địa chiến lược của Việt Nam</a:t>
            </a:r>
          </a:p>
        </p:txBody>
      </p:sp>
      <p:sp>
        <p:nvSpPr>
          <p:cNvPr id="5" name="Rectangle 4"/>
          <p:cNvSpPr/>
          <p:nvPr/>
        </p:nvSpPr>
        <p:spPr>
          <a:xfrm>
            <a:off x="3168150" y="1408176"/>
            <a:ext cx="5855394"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h2.png"/>
          <p:cNvPicPr>
            <a:picLocks noChangeAspect="1"/>
          </p:cNvPicPr>
          <p:nvPr/>
        </p:nvPicPr>
        <p:blipFill>
          <a:blip r:embed="rId3"/>
          <a:stretch>
            <a:fillRect/>
          </a:stretch>
        </p:blipFill>
        <p:spPr>
          <a:xfrm>
            <a:off x="3223014" y="1463040"/>
            <a:ext cx="574566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1F2937"/>
                </a:solidFill>
                <a:latin typeface="Arial"/>
              </a:rPr>
              <a:t>Hình 2. Lược đồ khu vực Đông Nam Á ngày nay (SGK tr.44)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1. Vị trí địa chiến lược và ý nghĩa chiến tranh bảo vệ Tổ quốc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Việt Nam có vị trí địa chiến lược quan trọng → luôn phải đối phó với nhiều thế lực ngoại xâm</a:t>
            </a:r>
          </a:p>
          <a:p>
            <a:pPr marL="411480" indent="-365760">
              <a:spcAft>
                <a:spcPts val="900"/>
              </a:spcAft>
              <a:buFont typeface="Arial"/>
              <a:buChar char="•"/>
            </a:pPr>
            <a:r>
              <a:rPr sz="2800" b="0" i="0">
                <a:solidFill>
                  <a:srgbClr val="1F2937"/>
                </a:solidFill>
                <a:latin typeface="Arial"/>
              </a:rPr>
              <a:t>Vai trò: chiến tranh bảo vệ Tổ quốc quan trọng đối với sự sinh tồn và phát triển của dân tộc</a:t>
            </a:r>
          </a:p>
          <a:p>
            <a:pPr marL="411480" indent="-365760">
              <a:spcAft>
                <a:spcPts val="900"/>
              </a:spcAft>
              <a:buFont typeface="Arial"/>
              <a:buChar char="•"/>
            </a:pPr>
            <a:r>
              <a:rPr sz="2800" b="0" i="0">
                <a:solidFill>
                  <a:srgbClr val="1F2937"/>
                </a:solidFill>
                <a:latin typeface="Arial"/>
              </a:rPr>
              <a:t>Ý nghĩa: bảo vệ vững chắc nền độc lập, giữ gìn bản sắc văn hoá, tạo điều kiện xây dựng đất nước</a:t>
            </a:r>
          </a:p>
          <a:p>
            <a:pPr marL="411480" indent="-365760">
              <a:spcAft>
                <a:spcPts val="900"/>
              </a:spcAft>
              <a:buFont typeface="Arial"/>
              <a:buChar char="•"/>
            </a:pPr>
            <a:r>
              <a:rPr sz="2800" b="0" i="0">
                <a:solidFill>
                  <a:srgbClr val="1F2937"/>
                </a:solidFill>
                <a:latin typeface="Arial"/>
              </a:rPr>
              <a:t>Nâng cao lòng tự hào, ý thức tự cường, tô đậm truyền thống tốt đẹp; để lại nhiều bài học kinh nghiệm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Vị trí địa chiến lược ảnh hưởng thế nào?</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Khai thác Hình 2 và thông tin: nêu vị trí địa chiến lược của Việt Nam</a:t>
            </a:r>
          </a:p>
          <a:p>
            <a:pPr marL="411480" indent="-365760">
              <a:spcAft>
                <a:spcPts val="900"/>
              </a:spcAft>
              <a:buFont typeface="Arial"/>
              <a:buChar char="•"/>
            </a:pPr>
            <a:r>
              <a:rPr sz="2800" b="0" i="0">
                <a:solidFill>
                  <a:srgbClr val="1F2937"/>
                </a:solidFill>
                <a:latin typeface="Arial"/>
              </a:rPr>
              <a:t>Cho biết vị trí đó ảnh hưởng thế nào đến lịch sử chống ngoại xâm</a:t>
            </a:r>
          </a:p>
          <a:p>
            <a:pPr marL="411480" indent="-365760">
              <a:spcAft>
                <a:spcPts val="900"/>
              </a:spcAft>
              <a:buFont typeface="Arial"/>
              <a:buChar char="•"/>
            </a:pPr>
            <a:r>
              <a:rPr sz="2800" b="0" i="0">
                <a:solidFill>
                  <a:srgbClr val="1F2937"/>
                </a:solidFill>
                <a:latin typeface="Arial"/>
              </a:rPr>
              <a:t>Phân tích vai trò, ý nghĩa của chiến tranh bảo vệ Tổ quốc (Tư liệu 1)</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Các cuộc kháng chiến thắng lợi (1)</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Chống quân Nam Hán – 938 – Ngô Quyền – sông Bạch Đằng</a:t>
            </a:r>
          </a:p>
          <a:p>
            <a:pPr marL="411480" indent="-365760">
              <a:spcAft>
                <a:spcPts val="900"/>
              </a:spcAft>
              <a:buFont typeface="Arial"/>
              <a:buChar char="•"/>
            </a:pPr>
            <a:r>
              <a:rPr sz="2800" b="0" i="0">
                <a:solidFill>
                  <a:srgbClr val="1F2937"/>
                </a:solidFill>
                <a:latin typeface="Arial"/>
              </a:rPr>
              <a:t>Chống quân Tống – 981 – Lê Hoàn – sông Bạch Đằng</a:t>
            </a:r>
          </a:p>
          <a:p>
            <a:pPr marL="411480" indent="-365760">
              <a:spcAft>
                <a:spcPts val="900"/>
              </a:spcAft>
              <a:buFont typeface="Arial"/>
              <a:buChar char="•"/>
            </a:pPr>
            <a:r>
              <a:rPr sz="2800" b="0" i="0">
                <a:solidFill>
                  <a:srgbClr val="1F2937"/>
                </a:solidFill>
                <a:latin typeface="Arial"/>
              </a:rPr>
              <a:t>Chống quân Tống – 1075–1077 – Lý Thường Kiệt – phòng tuyến Như Nguyệt</a:t>
            </a:r>
          </a:p>
          <a:p>
            <a:pPr marL="411480" indent="-365760">
              <a:spcAft>
                <a:spcPts val="900"/>
              </a:spcAft>
              <a:buFont typeface="Arial"/>
              <a:buChar char="•"/>
            </a:pPr>
            <a:r>
              <a:rPr sz="2800" b="0" i="0">
                <a:solidFill>
                  <a:srgbClr val="1F2937"/>
                </a:solidFill>
                <a:latin typeface="Arial"/>
              </a:rPr>
              <a:t>Chống quân Mông Cổ – 1258 – Trần Thái Tông, Trần Thủ Độ – Bình Lệ Nguyên, Đông Bộ Đầu</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2a. Các cuộc kháng chiến thắng lợi (2)</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Chống quân Nguyên – 1285 – Trần Thánh Tông, Trần Quốc Tuấn – Tây Kết, Hàm Tử, Chương Dương, Thăng Long</a:t>
            </a:r>
          </a:p>
          <a:p>
            <a:pPr marL="411480" indent="-365760">
              <a:spcAft>
                <a:spcPts val="900"/>
              </a:spcAft>
              <a:buFont typeface="Arial"/>
              <a:buChar char="•"/>
            </a:pPr>
            <a:r>
              <a:rPr sz="2800" b="0" i="0">
                <a:solidFill>
                  <a:srgbClr val="1F2937"/>
                </a:solidFill>
                <a:latin typeface="Arial"/>
              </a:rPr>
              <a:t>Chống quân Nguyên – 1287–1288 – Trần Nhân Tông, Trần Quốc Tuấn – sông Bạch Đằng</a:t>
            </a:r>
          </a:p>
          <a:p>
            <a:pPr marL="411480" indent="-365760">
              <a:spcAft>
                <a:spcPts val="900"/>
              </a:spcAft>
              <a:buFont typeface="Arial"/>
              <a:buChar char="•"/>
            </a:pPr>
            <a:r>
              <a:rPr sz="2800" b="0" i="0">
                <a:solidFill>
                  <a:srgbClr val="1F2937"/>
                </a:solidFill>
                <a:latin typeface="Arial"/>
              </a:rPr>
              <a:t>Chống quân Xiêm – 1785 – Nguyễn Huệ – Rạch Gầm – Xoài Mút</a:t>
            </a:r>
          </a:p>
          <a:p>
            <a:pPr marL="411480" indent="-365760">
              <a:spcAft>
                <a:spcPts val="900"/>
              </a:spcAft>
              <a:buFont typeface="Arial"/>
              <a:buChar char="•"/>
            </a:pPr>
            <a:r>
              <a:rPr sz="2800" b="0" i="0">
                <a:solidFill>
                  <a:srgbClr val="1F2937"/>
                </a:solidFill>
                <a:latin typeface="Arial"/>
              </a:rPr>
              <a:t>Chống quân Thanh – 1789 – Quang Trung (Nguyễn Huệ) – Ngọc Hồi – Đống Đa</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Bạch Đằng dậy sóng</a:t>
            </a:r>
          </a:p>
        </p:txBody>
      </p:sp>
      <p:sp>
        <p:nvSpPr>
          <p:cNvPr id="5" name="Rectangle 4"/>
          <p:cNvSpPr/>
          <p:nvPr/>
        </p:nvSpPr>
        <p:spPr>
          <a:xfrm>
            <a:off x="3255099" y="1408176"/>
            <a:ext cx="5681496"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h3.png"/>
          <p:cNvPicPr>
            <a:picLocks noChangeAspect="1"/>
          </p:cNvPicPr>
          <p:nvPr/>
        </p:nvPicPr>
        <p:blipFill>
          <a:blip r:embed="rId3"/>
          <a:stretch>
            <a:fillRect/>
          </a:stretch>
        </p:blipFill>
        <p:spPr>
          <a:xfrm>
            <a:off x="3309963" y="1463040"/>
            <a:ext cx="5571768"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600"/>
              </a:spcAft>
            </a:pPr>
            <a:r>
              <a:rPr sz="1800" b="0" i="1">
                <a:solidFill>
                  <a:srgbClr val="1F2937"/>
                </a:solidFill>
                <a:latin typeface="Arial"/>
              </a:rPr>
              <a:t>Hình 3. Bạch Đằng dậy sóng, mô hình trưng bày tại Bảo tàng Lịch sử quốc gia (SGK tr.46)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Quang Trung – Nguyễn Huệ</a:t>
            </a:r>
          </a:p>
        </p:txBody>
      </p:sp>
      <p:sp>
        <p:nvSpPr>
          <p:cNvPr id="5" name="Rectangle 4"/>
          <p:cNvSpPr/>
          <p:nvPr/>
        </p:nvSpPr>
        <p:spPr>
          <a:xfrm>
            <a:off x="960148" y="1408176"/>
            <a:ext cx="10271398" cy="4270248"/>
          </a:xfrm>
          <a:prstGeom prst="rect">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7-h4.png"/>
          <p:cNvPicPr>
            <a:picLocks noChangeAspect="1"/>
          </p:cNvPicPr>
          <p:nvPr/>
        </p:nvPicPr>
        <p:blipFill>
          <a:blip r:embed="rId3"/>
          <a:stretch>
            <a:fillRect/>
          </a:stretch>
        </p:blipFill>
        <p:spPr>
          <a:xfrm>
            <a:off x="1015012" y="1463040"/>
            <a:ext cx="1016167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700"/>
              </a:spcAft>
            </a:pPr>
            <a:r>
              <a:rPr sz="2200" b="0" i="1">
                <a:solidFill>
                  <a:srgbClr val="1F2937"/>
                </a:solidFill>
                <a:latin typeface="Arial"/>
              </a:rPr>
              <a:t>Hình 4. Tượng Quang Trung trong di tích Gò Đống Đa (Hà Nội) (SGK tr.46)</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Trận Rạch Gầm – Xoài Mút (1785) do ai chỉ huy, chống quân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Ngô Quyền – quân Nam Hán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Lê Hoàn – quân Tống</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Nguyễn Huệ – quân Xiêm</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Trần Hưng Đạo – quân Nguyên</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Trận Rạch Gầm – Xoài Mút (1785) do ai chỉ huy, chống quân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Ngô Quyền – quân Nam Hán</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Lê Hoàn – quân Tống</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Nguyễn Huệ – quân Xiêm</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Trần Hưng Đạo – quân Nguyên</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1F2937"/>
                </a:solidFill>
                <a:latin typeface="Arial"/>
              </a:rPr>
              <a:t>Giải thích: Bảng 1 SGK tr.46: kháng chiến chống quân Xiêm, 1785, Nguyễn Huệ, trận Rạch Gầm – Xoài Mút (Đồng Tháp). Trần Quốc Tuấn chỉ huy kháng chiến chống Nguyên (1285, 1287–1288).</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700" b="1" i="0">
                <a:solidFill>
                  <a:srgbClr val="FFFFFF"/>
                </a:solidFill>
                <a:latin typeface="Arial"/>
              </a:rPr>
              <a:t>Hoạt động: Sơ đồ tư duy các cuộc kháng chiến thắng lợi</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Lập sơ đồ tư duy: thời gian – kẻ thù – người chỉ huy – trận quyết chiến</a:t>
            </a:r>
          </a:p>
          <a:p>
            <a:pPr marL="411480" indent="-365760">
              <a:spcAft>
                <a:spcPts val="900"/>
              </a:spcAft>
              <a:buFont typeface="Arial"/>
              <a:buChar char="•"/>
            </a:pPr>
            <a:r>
              <a:rPr sz="2800" b="0" i="0">
                <a:solidFill>
                  <a:srgbClr val="1F2937"/>
                </a:solidFill>
                <a:latin typeface="Arial"/>
              </a:rPr>
              <a:t>Kể tên 3 vị tướng tài giỏi, chọn 1 người em ấn tượng nhất và giải thích</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 giấy A3</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 Nguyên nhân thắng lợi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1F2937"/>
                </a:solidFill>
                <a:latin typeface="Arial"/>
              </a:rPr>
              <a:t>Một: là các cuộc chiến tranh chính nghĩa bảo vệ độc lập dân tộc</a:t>
            </a:r>
          </a:p>
          <a:p>
            <a:pPr marL="411480" indent="-365760">
              <a:spcAft>
                <a:spcPts val="800"/>
              </a:spcAft>
              <a:buFont typeface="Arial"/>
              <a:buChar char="•"/>
            </a:pPr>
            <a:r>
              <a:rPr sz="2400" b="0" i="0">
                <a:solidFill>
                  <a:srgbClr val="1F2937"/>
                </a:solidFill>
                <a:latin typeface="Arial"/>
              </a:rPr>
              <a:t>Hai: lòng yêu nước nồng nàn; mọi tầng lớp, mọi dân tộc đoàn kết toàn dân</a:t>
            </a:r>
          </a:p>
          <a:p>
            <a:pPr marL="411480" indent="-365760">
              <a:spcAft>
                <a:spcPts val="800"/>
              </a:spcAft>
              <a:buFont typeface="Arial"/>
              <a:buChar char="•"/>
            </a:pPr>
            <a:r>
              <a:rPr sz="2400" b="0" i="0">
                <a:solidFill>
                  <a:srgbClr val="1F2937"/>
                </a:solidFill>
                <a:latin typeface="Arial"/>
              </a:rPr>
              <a:t>Ba: kế sách đánh giặc đúng đắn, linh hoạt, nghệ thuật quân sự độc đáo, sáng tạo</a:t>
            </a:r>
          </a:p>
          <a:p>
            <a:pPr marL="411480" indent="-365760">
              <a:spcAft>
                <a:spcPts val="800"/>
              </a:spcAft>
              <a:buFont typeface="Arial"/>
              <a:buChar char="•"/>
            </a:pPr>
            <a:r>
              <a:rPr sz="2400" b="0" i="0">
                <a:solidFill>
                  <a:srgbClr val="1F2937"/>
                </a:solidFill>
                <a:latin typeface="Arial"/>
              </a:rPr>
              <a:t>Bốn: các vị tướng lĩnh tài năng, mưu lược lãnh đạo, chỉ huy</a:t>
            </a:r>
          </a:p>
          <a:p>
            <a:pPr marL="411480" indent="-365760">
              <a:spcAft>
                <a:spcPts val="800"/>
              </a:spcAft>
              <a:buFont typeface="Arial"/>
              <a:buChar char="•"/>
            </a:pPr>
            <a:r>
              <a:rPr sz="2400" b="0" i="0">
                <a:solidFill>
                  <a:srgbClr val="1F2937"/>
                </a:solidFill>
                <a:latin typeface="Arial"/>
              </a:rPr>
              <a:t>Ngoài ra: chiến tranh xâm lược của ngoại bang là phi nghĩa; quân giặc gặp khó khăn về đường xa, thiếu lương thực, không quen địa hình</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800" b="1" i="0">
                <a:solidFill>
                  <a:srgbClr val="1F2937"/>
                </a:solidFill>
                <a:latin typeface="Arial"/>
              </a:rPr>
              <a:t>Nguyên nhân nào dưới đây KHÔNG thuộc nguyên nhân thắng lợi của các cuộc kháng chiến chống ngoại xâm?</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600" b="0" i="0">
                <a:solidFill>
                  <a:srgbClr val="1F2937"/>
                </a:solidFill>
                <a:latin typeface="Arial"/>
              </a:rPr>
              <a:t>Tinh thần đoàn kết toàn dân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600" b="0" i="0">
                <a:solidFill>
                  <a:srgbClr val="1F2937"/>
                </a:solidFill>
                <a:latin typeface="Arial"/>
              </a:rPr>
              <a:t>Kế sách đánh giặc đúng đắn, linh hoạt</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600" b="0" i="0">
                <a:solidFill>
                  <a:srgbClr val="1F2937"/>
                </a:solidFill>
                <a:latin typeface="Arial"/>
              </a:rPr>
              <a:t>Lãnh đạo là các vị tướng tài năng, mưu lược</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600" b="0" i="0">
                <a:solidFill>
                  <a:srgbClr val="1F2937"/>
                </a:solidFill>
                <a:latin typeface="Arial"/>
              </a:rPr>
              <a:t>Tương quan lực lượng luôn chênh lệch có lợi cho giặc</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D</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Nguyên nhân nào dưới đây KHÔNG thuộc nguyên nhân thắng lợi của các cuộc kháng chiến chống ngoại xâm?</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Tinh thần đoàn kết toàn dân</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Kế sách đánh giặc đúng đắn, linh hoạt</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Lãnh đạo là các vị tướng tài năng, mưu lược</a:t>
            </a:r>
          </a:p>
        </p:txBody>
      </p:sp>
      <p:sp>
        <p:nvSpPr>
          <p:cNvPr id="18" name="Rounded Rectangle 17"/>
          <p:cNvSpPr/>
          <p:nvPr/>
        </p:nvSpPr>
        <p:spPr>
          <a:xfrm>
            <a:off x="640080" y="4450842"/>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Tương quan lực lượng luôn chênh lệch có lợi cho giặc</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000" b="0" i="0">
                <a:solidFill>
                  <a:srgbClr val="1F2937"/>
                </a:solidFill>
                <a:latin typeface="Arial"/>
              </a:rPr>
              <a:t>Giải thích: SGK tr.47 (nguyên nhân thắng lợi) và tr.49 (tương quan lực lượng chênh lệch là nguyên nhân khách quan của thất bại ở một số cuộc kháng chiến).</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3a. Các cuộc kháng chiến không thành công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1F2937"/>
                </a:solidFill>
                <a:latin typeface="Arial"/>
              </a:rPr>
              <a:t>Chống quân Triệu (179 TCN): Triệu Đà lập kế giảng hoà để tìm hiểu bí mật quân sự thành Cổ Loa rồi bất ngờ đánh úp; kháng chiến của Âu Lạc thất bại</a:t>
            </a:r>
          </a:p>
          <a:p>
            <a:pPr marL="411480" indent="-365760">
              <a:spcAft>
                <a:spcPts val="800"/>
              </a:spcAft>
              <a:buFont typeface="Arial"/>
              <a:buChar char="•"/>
            </a:pPr>
            <a:r>
              <a:rPr sz="2500" b="0" i="0">
                <a:solidFill>
                  <a:srgbClr val="1F2937"/>
                </a:solidFill>
                <a:latin typeface="Arial"/>
              </a:rPr>
              <a:t>Chống quân Minh của nhà Hồ (1406–1407): Đa Bang, Đông Đô lần lượt thất thủ, rút về Tây Đô; tháng 6-1407 thất bại</a:t>
            </a:r>
          </a:p>
          <a:p>
            <a:pPr marL="411480" indent="-365760">
              <a:spcAft>
                <a:spcPts val="800"/>
              </a:spcAft>
              <a:buFont typeface="Arial"/>
              <a:buChar char="•"/>
            </a:pPr>
            <a:r>
              <a:rPr sz="2500" b="0" i="0">
                <a:solidFill>
                  <a:srgbClr val="1F2937"/>
                </a:solidFill>
                <a:latin typeface="Arial"/>
              </a:rPr>
              <a:t>Chống thực dân Pháp của nhà Nguyễn (1858–1884): triều đình từng bước nhượng bộ, kí các hiệp ước Nhâm Tuất (1862), Giáp Tuất (1874), Hác-măng (1883), Pa-tơ-nốt (1884)</a:t>
            </a:r>
          </a:p>
          <a:p>
            <a:pPr marL="411480" indent="-365760">
              <a:spcAft>
                <a:spcPts val="800"/>
              </a:spcAft>
              <a:buFont typeface="Arial"/>
              <a:buChar char="•"/>
            </a:pPr>
            <a:r>
              <a:rPr sz="2500" b="0" i="0">
                <a:solidFill>
                  <a:srgbClr val="1F2937"/>
                </a:solidFill>
                <a:latin typeface="Arial"/>
              </a:rPr>
              <a:t>Hiệp ước Pa-tơ-nốt: đầu hàng hoàn toàn, kết thúc giai đoạn tồn tại của Nhà nước phong kiến độc lập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3b. Nguyên nhân không thành công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Một: người lãnh đạo không tập hợp được đông đảo quần chúng, không xây dựng được khối đoàn kết toàn dân</a:t>
            </a:r>
          </a:p>
          <a:p>
            <a:pPr marL="411480" indent="-365760">
              <a:spcAft>
                <a:spcPts val="900"/>
              </a:spcAft>
              <a:buFont typeface="Arial"/>
              <a:buChar char="•"/>
            </a:pPr>
            <a:r>
              <a:rPr sz="2800" b="0" i="0">
                <a:solidFill>
                  <a:srgbClr val="1F2937"/>
                </a:solidFill>
                <a:latin typeface="Arial"/>
              </a:rPr>
              <a:t>Hai: lãnh đạo, chỉ huy phạm sai lầm nghiêm trọng (nhà Hồ chú trọng phòng thủ; triều Nguyễn không có đường lối đúng, thiên về chủ hoà)</a:t>
            </a:r>
          </a:p>
          <a:p>
            <a:pPr marL="411480" indent="-365760">
              <a:spcAft>
                <a:spcPts val="900"/>
              </a:spcAft>
              <a:buFont typeface="Arial"/>
              <a:buChar char="•"/>
            </a:pPr>
            <a:r>
              <a:rPr sz="2800" b="0" i="0">
                <a:solidFill>
                  <a:srgbClr val="1F2937"/>
                </a:solidFill>
                <a:latin typeface="Arial"/>
              </a:rPr>
              <a:t>Ba: tương quan lực lượng chênh lệch không có lợi (nguyên nhân khách quan)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Rút bài học lịch sử</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Khai thác Tư liệu 3: em rút ra bài học lịch sử gì?</a:t>
            </a:r>
          </a:p>
          <a:p>
            <a:pPr marL="411480" indent="-365760">
              <a:spcAft>
                <a:spcPts val="900"/>
              </a:spcAft>
              <a:buFont typeface="Arial"/>
              <a:buChar char="•"/>
            </a:pPr>
            <a:r>
              <a:rPr sz="2800" b="0" i="0">
                <a:solidFill>
                  <a:srgbClr val="1F2937"/>
                </a:solidFill>
                <a:latin typeface="Arial"/>
              </a:rPr>
              <a:t>So sánh 2 nhóm nguyên nhân (thắng lợi – không thành công): điểm đối lập ở đâu?</a:t>
            </a:r>
          </a:p>
          <a:p>
            <a:pPr marL="411480" indent="-365760">
              <a:spcAft>
                <a:spcPts val="900"/>
              </a:spcAft>
              <a:buFont typeface="Arial"/>
              <a:buChar char="•"/>
            </a:pPr>
            <a:r>
              <a:rPr sz="2800" b="0" i="0">
                <a:solidFill>
                  <a:srgbClr val="1F2937"/>
                </a:solidFill>
                <a:latin typeface="Arial"/>
              </a:rPr>
              <a:t>Bài học đó có giá trị gì với xây dựng và bảo vệ Tổ quốc hiện nay?</a:t>
            </a:r>
          </a:p>
        </p:txBody>
      </p:sp>
      <p:sp>
        <p:nvSpPr>
          <p:cNvPr id="7" name="Oval 6"/>
          <p:cNvSpPr/>
          <p:nvPr/>
        </p:nvSpPr>
        <p:spPr>
          <a:xfrm>
            <a:off x="8556955" y="1600200"/>
            <a:ext cx="2743200" cy="2743200"/>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Cuộc kháng chiến nào của nhà Hồ chống quân Minh thất bại vào tháng 6-1407?</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Kháng chiến chống quân Triệu</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Kháng chiến chống quân Minh (1406–1407)</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Kháng chiến chống thực dân Pháp (1858–1884)</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Kháng chiến chống quân Xiêm</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Cuộc kháng chiến nào của nhà Hồ chống quân Minh thất bại vào tháng 6-1407?</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Kháng chiến chống quân Triệu</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Kháng chiến chống quân Minh (1406–1407)</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Kháng chiến chống thực dân Pháp (1858–1884)</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Kháng chiến chống quân Xiêm</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tr.48: đến tháng 6-1407, cuộc kháng chiến của nhà Hồ bị thất bại.</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1F2937"/>
                </a:solidFill>
                <a:latin typeface="Arial"/>
              </a:rPr>
              <a:t>Hiệp ước nào đánh dấu sự đầu hàng hoàn toàn của triều Nguyễn trước thực dân Pháp?</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Nhâm Tuất (1862)</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Giáp Tuất (1874)</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Hác-măng (1883)</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1F2937"/>
                </a:solidFill>
                <a:latin typeface="Arial"/>
              </a:rPr>
              <a:t>Pa-tơ-nốt (1884)</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D</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B7280"/>
                </a:solidFill>
                <a:latin typeface="Arial"/>
              </a:rPr>
              <a:t>Hiệp ước nào đánh dấu sự đầu hàng hoàn toàn của triều Nguyễn trước thực dân Pháp?</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Nhâm Tuất (1862)</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Giáp Tuất (1874)</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Hác-măng (1883)</a:t>
            </a:r>
          </a:p>
        </p:txBody>
      </p:sp>
      <p:sp>
        <p:nvSpPr>
          <p:cNvPr id="18" name="Rounded Rectangle 17"/>
          <p:cNvSpPr/>
          <p:nvPr/>
        </p:nvSpPr>
        <p:spPr>
          <a:xfrm>
            <a:off x="640080" y="4450842"/>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Pa-tơ-nốt (1884)</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1F2937"/>
                </a:solidFill>
                <a:latin typeface="Arial"/>
              </a:rPr>
              <a:t>Giải thích: SGK tr.48: Pa-tơ-nốt (1884) kết thúc giai đoạn tồn tại của Nhà nước phong kiến Việt Nam độc lập.</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Vị trí địa chiến lược → nhiều cuộc chiến tranh bảo vệ Tổ quốc</a:t>
            </a:r>
          </a:p>
          <a:p>
            <a:pPr marL="411480" indent="-365760">
              <a:spcAft>
                <a:spcPts val="900"/>
              </a:spcAft>
              <a:buFont typeface="Arial"/>
              <a:buChar char="•"/>
            </a:pPr>
            <a:r>
              <a:rPr sz="2800" b="0" i="0">
                <a:solidFill>
                  <a:srgbClr val="1F2937"/>
                </a:solidFill>
                <a:latin typeface="Arial"/>
              </a:rPr>
              <a:t>Thắng lợi: chính nghĩa, đoàn kết toàn dân, kế sách đúng, tướng tài</a:t>
            </a:r>
          </a:p>
          <a:p>
            <a:pPr marL="411480" indent="-365760">
              <a:spcAft>
                <a:spcPts val="900"/>
              </a:spcAft>
              <a:buFont typeface="Arial"/>
              <a:buChar char="•"/>
            </a:pPr>
            <a:r>
              <a:rPr sz="2800" b="0" i="0">
                <a:solidFill>
                  <a:srgbClr val="1F2937"/>
                </a:solidFill>
                <a:latin typeface="Arial"/>
              </a:rPr>
              <a:t>Không thành công: thiếu đoàn kết toàn dân, sai lầm của người lãnh đạo, tương quan lực lượng bất lợi</a:t>
            </a:r>
          </a:p>
          <a:p>
            <a:pPr marL="411480" indent="-365760">
              <a:spcAft>
                <a:spcPts val="900"/>
              </a:spcAft>
              <a:buFont typeface="Arial"/>
              <a:buChar char="•"/>
            </a:pPr>
            <a:r>
              <a:rPr sz="2800" b="0" i="0">
                <a:solidFill>
                  <a:srgbClr val="1F2937"/>
                </a:solidFill>
                <a:latin typeface="Arial"/>
              </a:rPr>
              <a:t>Bài học: sức mạnh của lòng dân, đoàn kết, kế sách đúng đắn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4F7FC"/>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1E3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DBEAF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1F2937"/>
                </a:solidFill>
                <a:latin typeface="Arial"/>
              </a:rPr>
              <a:t>Hoàn thiện sơ đồ tư duy các cuộc kháng chiến thắng lợi (SGK tr.49)</a:t>
            </a:r>
          </a:p>
          <a:p>
            <a:pPr marL="411480" indent="-365760">
              <a:spcAft>
                <a:spcPts val="900"/>
              </a:spcAft>
              <a:buFont typeface="Arial"/>
              <a:buChar char="•"/>
            </a:pPr>
            <a:r>
              <a:rPr sz="2800" b="0" i="0">
                <a:solidFill>
                  <a:srgbClr val="1F2937"/>
                </a:solidFill>
                <a:latin typeface="Arial"/>
              </a:rPr>
              <a:t>Kể tên vị tướng tài giỏi em ấn tượng nhất và giải thích vì sao</a:t>
            </a:r>
          </a:p>
          <a:p>
            <a:pPr marL="411480" indent="-365760">
              <a:spcAft>
                <a:spcPts val="900"/>
              </a:spcAft>
              <a:buFont typeface="Arial"/>
              <a:buChar char="•"/>
            </a:pPr>
            <a:r>
              <a:rPr sz="2800" b="0" i="0">
                <a:solidFill>
                  <a:srgbClr val="1F2937"/>
                </a:solidFill>
                <a:latin typeface="Arial"/>
              </a:rPr>
              <a:t>Vận dụng: sưu tầm tư liệu, nêu bài học từ lịch sử chống ngoại xâm và giá trị của chúng hiện nay</a:t>
            </a:r>
          </a:p>
          <a:p>
            <a:pPr marL="411480" indent="-365760">
              <a:spcAft>
                <a:spcPts val="900"/>
              </a:spcAft>
              <a:buFont typeface="Arial"/>
              <a:buChar char="•"/>
            </a:pPr>
            <a:r>
              <a:rPr sz="2800" b="0" i="0">
                <a:solidFill>
                  <a:srgbClr val="1F2937"/>
                </a:solidFill>
                <a:latin typeface="Arial"/>
              </a:rPr>
              <a:t>Đọc trước Bài 8 – Một số cuộc khởi nghĩa và chiến tranh giải phóng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B7280"/>
                </a:solidFill>
                <a:latin typeface="Arial"/>
              </a:rPr>
              <a:t>25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