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3, Bài 6. Số tiết gợi ý: 2 (chưa có KHDH KNTT của tổ, cô chỉnh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tr.37.</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Em nhận ra quốc kì của những nước nào? Hầu hết các nước phải trải qua đấu tranh lâu dài, gian khổ giành độc lập, sau đó tái thiết và phát triển. Hãy chia sẻ sự kiện liên quan mà em biết.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tr.38. Khởi nghĩa Đi-pô-nê-gô-rô: hưởng ứng của các lãnh chúa và đông đảo người dân ở Gia-va và các đảo khác; thất bại nhưng gây tổn thất nặng nề cho chính quyền thực dân, phong trào lan rộng đến cuối XIX – đầu XX.</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hỏi: Vì sao quân khởi nghĩa thất bại nhưng vẫn có ý nghĩa? (gây tổn thất nặng nề cho chính quyền thực dân, phong trào tiếp tục lan rộng).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tr.38-39. Em có biết (tr.39): Pu-côm-bô lập căn cứ ở Tây Ninh, liên kết với Trương Quyền trong các trận đánh Pháp; biểu tượng đoàn kết chiến đấu giữa nhân dân Cam-pu-chia và Việt Nam.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tr.38: chống thực dân Hà Lan ở In-đô-nê-xi-a (1825–1830).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Đọc từ dưới lên: (1) cuối XIX – 1920: khởi đầu, chuyển từ chống xâm lược sang đấu tranh giành độc lập, ý thức hệ phong kiến dần thay bằng xu hướng tư sản (khởi nghĩa Phi-líp-pin 1896–1898); (2) 1920–1945: xuất hiện xu hướng vô sản, các đảng cộng sản (In-đô-nê-xi-a 1920, Việt Nam, Mã Lai, Xiêm, Phi-líp-pin những năm 30); (3) 1945–1975: hoàn thành đấu tranh giành độc lập (1945: In-đô-nê-xi-a tuyên bố độc lập, Việt Nam và Lào giành chính quyền; Phi-líp-pin 1946, Miến Điện 1948 được trao trả; Bru-nây 1984).</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ĐGTX: đủ 3 giai đoạn (4đ), đặc điểm đúng (4đ), sự kiện đúng (2đ). Chấm cùng tiêu chí cho mọi nhóm.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tr.39: giai cấp vô sản bước lên vũ đài chính trị; các đảng cộng sản được thành lập ở In-đô-nê-xi-a (1920), Việt Nam, Mã Lai, Xiêm, Phi-líp-pin.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tr.40-41. Khai thác Tư liệu 1 (Xin-ga-po: sau gần 150 năm thuộc địa Anh chỉ là hải cảng trung chuyển, kinh tế phụ thuộc, thất nghiệp cao) và Tư liệu 2 (Nguyễn Ái Quốc: làm cho dân ngu để dễ trị).</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dựa vào SGK (tr.33-34, 40): thuế khoá, cướp ruộng đất, bóc lột; chia để trị, ngu dân, đầu độc bằng rượu, thuốc phiện; 1926 chỉ khoảng 6% trẻ em đến trường, hơn 90% dân số không biết chữ. Ví dụ ngoài SGK: HS tự nêu, GV đối chiếu nguồn.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tr.41 (Em có biết). Số liệu theo SGK, không cập nhật thêm.</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Đối chiếu với Tư liệu 1 (tr.40): từ hải cảng trung chuyển hàng hoá, kinh tế phụ thuộc → quốc gia phát triển. Hỏi: nhờ những chính sách nào? (công nghiệp hoá, hướng ra xuất khẩu).</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tr.41: ngày 8-8-1967 tại Băng Cốc (Thái Lan) với 5 thành viên ban đầu.</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tr.39, 41: riêng Bru-nây được trao trả độc lập vào năm 1984. (Phi-líp-pin 1946, Miến Điện 1948.)</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Hành trình đi đến độc lập dân tộc ở Đông Nam Á</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3, Bài 6</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Tóm tắt nét chính cuộc đấu tranh chống thực dân xâm lược ở một số nước Đông Nam Á hải đảo và lục địa</a:t>
            </a:r>
          </a:p>
          <a:p>
            <a:pPr marL="411480" indent="-365760">
              <a:spcAft>
                <a:spcPts val="900"/>
              </a:spcAft>
              <a:buFont typeface="Arial"/>
              <a:buChar char="•"/>
            </a:pPr>
            <a:r>
              <a:rPr sz="2700" b="0" i="0">
                <a:solidFill>
                  <a:srgbClr val="1F2937"/>
                </a:solidFill>
                <a:latin typeface="Arial"/>
              </a:rPr>
              <a:t>Nêu các giai đoạn phát triển của cuộc đấu tranh giành độc lập dân tộc</a:t>
            </a:r>
          </a:p>
          <a:p>
            <a:pPr marL="411480" indent="-365760">
              <a:spcAft>
                <a:spcPts val="900"/>
              </a:spcAft>
              <a:buFont typeface="Arial"/>
              <a:buChar char="•"/>
            </a:pPr>
            <a:r>
              <a:rPr sz="2700" b="0" i="0">
                <a:solidFill>
                  <a:srgbClr val="1F2937"/>
                </a:solidFill>
                <a:latin typeface="Arial"/>
              </a:rPr>
              <a:t>Nêu ảnh hưởng của chế độ thực dân, liên hệ thực tế Việt Nam</a:t>
            </a:r>
          </a:p>
          <a:p>
            <a:pPr marL="411480" indent="-365760">
              <a:spcAft>
                <a:spcPts val="900"/>
              </a:spcAft>
              <a:buFont typeface="Arial"/>
              <a:buChar char="•"/>
            </a:pPr>
            <a:r>
              <a:rPr sz="2700" b="0" i="0">
                <a:solidFill>
                  <a:srgbClr val="1F2937"/>
                </a:solidFill>
                <a:latin typeface="Arial"/>
              </a:rPr>
              <a:t>Tóm tắt quá trình tái thiết và phát triển</a:t>
            </a:r>
          </a:p>
          <a:p>
            <a:pPr marL="411480" indent="-365760">
              <a:spcAft>
                <a:spcPts val="900"/>
              </a:spcAft>
              <a:buFont typeface="Arial"/>
              <a:buChar char="•"/>
            </a:pPr>
            <a:r>
              <a:rPr sz="2700" b="0" i="0">
                <a:solidFill>
                  <a:srgbClr val="1F2937"/>
                </a:solidFill>
                <a:latin typeface="Arial"/>
              </a:rPr>
              <a:t>Trân trọng thành quả đấu tranh giành độc lập và phát triển của các dân tộc Đông Nam 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 Quốc kì các nước Đông Nam Á</a:t>
            </a:r>
          </a:p>
        </p:txBody>
      </p:sp>
      <p:sp>
        <p:nvSpPr>
          <p:cNvPr id="5" name="Rectangle 4"/>
          <p:cNvSpPr/>
          <p:nvPr/>
        </p:nvSpPr>
        <p:spPr>
          <a:xfrm>
            <a:off x="2948844" y="1408176"/>
            <a:ext cx="6294007"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h1.png"/>
          <p:cNvPicPr>
            <a:picLocks noChangeAspect="1"/>
          </p:cNvPicPr>
          <p:nvPr/>
        </p:nvPicPr>
        <p:blipFill>
          <a:blip r:embed="rId3"/>
          <a:stretch>
            <a:fillRect/>
          </a:stretch>
        </p:blipFill>
        <p:spPr>
          <a:xfrm>
            <a:off x="3003708" y="1463040"/>
            <a:ext cx="618427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1. Quốc kì các quốc gia Đông Nam Á ngày nay (SGK tr.37)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1a. Đông Nam Á hải đảo chống xâm lược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Phong trào bùng nổ từ rất sớm, tiêu biểu ở In-đô-nê-xi-a và Phi-líp-pin</a:t>
            </a:r>
          </a:p>
          <a:p>
            <a:pPr marL="411480" indent="-365760">
              <a:spcAft>
                <a:spcPts val="900"/>
              </a:spcAft>
              <a:buFont typeface="Arial"/>
              <a:buChar char="•"/>
            </a:pPr>
            <a:r>
              <a:rPr sz="2800" b="0" i="0">
                <a:solidFill>
                  <a:srgbClr val="1F2937"/>
                </a:solidFill>
                <a:latin typeface="Arial"/>
              </a:rPr>
              <a:t>In-đô-nê-xi-a: từ XVI đến XIX chống thực dân Hà Lan; khởi nghĩa của Hoàng tử Đi-pô-nê-gô-rô (1825–1830)</a:t>
            </a:r>
          </a:p>
          <a:p>
            <a:pPr marL="411480" indent="-365760">
              <a:spcAft>
                <a:spcPts val="900"/>
              </a:spcAft>
              <a:buFont typeface="Arial"/>
              <a:buChar char="•"/>
            </a:pPr>
            <a:r>
              <a:rPr sz="2800" b="0" i="0">
                <a:solidFill>
                  <a:srgbClr val="1F2937"/>
                </a:solidFill>
                <a:latin typeface="Arial"/>
              </a:rPr>
              <a:t>Phi-líp-pin: chống thực dân Tây Ban Nha từ 1521, kéo dài hơn 3 thế kỉ</a:t>
            </a:r>
          </a:p>
          <a:p>
            <a:pPr marL="411480" indent="-365760">
              <a:spcAft>
                <a:spcPts val="900"/>
              </a:spcAft>
              <a:buFont typeface="Arial"/>
              <a:buChar char="•"/>
            </a:pPr>
            <a:r>
              <a:rPr sz="2800" b="0" i="0">
                <a:solidFill>
                  <a:srgbClr val="1F2937"/>
                </a:solidFill>
                <a:latin typeface="Arial"/>
              </a:rPr>
              <a:t>Khởi nghĩa Đa-ga-hô ở Bô-hô (1744–1829) kéo dài nhất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Anh hùng chống thực dân ở In-đô-nê-xi-a</a:t>
            </a:r>
          </a:p>
        </p:txBody>
      </p:sp>
      <p:sp>
        <p:nvSpPr>
          <p:cNvPr id="5" name="Rectangle 4"/>
          <p:cNvSpPr/>
          <p:nvPr/>
        </p:nvSpPr>
        <p:spPr>
          <a:xfrm>
            <a:off x="4407701" y="1408176"/>
            <a:ext cx="3376291"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h2.png"/>
          <p:cNvPicPr>
            <a:picLocks noChangeAspect="1"/>
          </p:cNvPicPr>
          <p:nvPr/>
        </p:nvPicPr>
        <p:blipFill>
          <a:blip r:embed="rId3"/>
          <a:stretch>
            <a:fillRect/>
          </a:stretch>
        </p:blipFill>
        <p:spPr>
          <a:xfrm>
            <a:off x="4462565" y="1463040"/>
            <a:ext cx="326656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300" b="0" i="1">
                <a:solidFill>
                  <a:srgbClr val="1F2937"/>
                </a:solidFill>
                <a:latin typeface="Arial"/>
              </a:rPr>
              <a:t>Hình 2. Tượng Đi-pô-nê-gô-rô ở Gia-các-ta (In-đô-nê-xi-a) (SGK tr.38)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1b. Đông Nam Á lục địa chống xâm lược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Miến Điện: Anh phải trải qua 3 cuộc chiến tranh hơn 60 năm (1824–1885); chiến tranh du kích lan rộng, sau đó tiếp tục hơn 10 năm</a:t>
            </a:r>
          </a:p>
          <a:p>
            <a:pPr marL="411480" indent="-365760">
              <a:spcAft>
                <a:spcPts val="800"/>
              </a:spcAft>
              <a:buFont typeface="Arial"/>
              <a:buChar char="•"/>
            </a:pPr>
            <a:r>
              <a:rPr sz="2500" b="0" i="0">
                <a:solidFill>
                  <a:srgbClr val="1F2937"/>
                </a:solidFill>
                <a:latin typeface="Arial"/>
              </a:rPr>
              <a:t>Đông Dương: từ nửa sau thế kỉ XIX, phong trào chống Pháp bùng nổ mạnh mẽ</a:t>
            </a:r>
          </a:p>
          <a:p>
            <a:pPr marL="411480" indent="-365760">
              <a:spcAft>
                <a:spcPts val="800"/>
              </a:spcAft>
              <a:buFont typeface="Arial"/>
              <a:buChar char="•"/>
            </a:pPr>
            <a:r>
              <a:rPr sz="2500" b="0" i="0">
                <a:solidFill>
                  <a:srgbClr val="1F2937"/>
                </a:solidFill>
                <a:latin typeface="Arial"/>
              </a:rPr>
              <a:t>Việt Nam: từ 1858, làm thất bại kế hoạch đánh nhanh thắng nhanh; Pháp mất 26 năm (1858–1884) mới đặt được ách đô hộ</a:t>
            </a:r>
          </a:p>
          <a:p>
            <a:pPr marL="411480" indent="-365760">
              <a:spcAft>
                <a:spcPts val="800"/>
              </a:spcAft>
              <a:buFont typeface="Arial"/>
              <a:buChar char="•"/>
            </a:pPr>
            <a:r>
              <a:rPr sz="2500" b="0" i="0">
                <a:solidFill>
                  <a:srgbClr val="1F2937"/>
                </a:solidFill>
                <a:latin typeface="Arial"/>
              </a:rPr>
              <a:t>Cam-pu-chia: khởi nghĩa Si-vô-tha (1861–1892), A-cha Xoa (1863–1866), Pu-côm-bô (1866–1867)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Cuộc khởi nghĩa của Hoàng tử Đi-pô-nê-gô-rô diễn ra ở nước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Phi-líp-pin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Miến Điện</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In-đô-nê-xi-a</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Cam-pu-chia</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Cuộc khởi nghĩa của Hoàng tử Đi-pô-nê-gô-rô diễn ra ở nước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Phi-líp-pin</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Miến Điện</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In-đô-nê-xi-a</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Cam-pu-chia</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tr.38: chống thực dân Hà Lan ở In-đô-nê-xi-a (1825–1830).</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Ba giai đoạn đấu tranh giành độc lập</a:t>
            </a:r>
          </a:p>
        </p:txBody>
      </p:sp>
      <p:sp>
        <p:nvSpPr>
          <p:cNvPr id="5" name="Rectangle 4"/>
          <p:cNvSpPr/>
          <p:nvPr/>
        </p:nvSpPr>
        <p:spPr>
          <a:xfrm>
            <a:off x="3505241" y="1408176"/>
            <a:ext cx="5181211"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h3.png"/>
          <p:cNvPicPr>
            <a:picLocks noChangeAspect="1"/>
          </p:cNvPicPr>
          <p:nvPr/>
        </p:nvPicPr>
        <p:blipFill>
          <a:blip r:embed="rId3"/>
          <a:stretch>
            <a:fillRect/>
          </a:stretch>
        </p:blipFill>
        <p:spPr>
          <a:xfrm>
            <a:off x="3560105" y="1463040"/>
            <a:ext cx="507148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3. Sơ đồ các giai đoạn phát triển chính của cuộc đấu tranh giành độc lập ở Đông Nam Á từ cuối thế kỉ XIX đến năm 1975 (SGK tr.39)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Lập trục thời gian các giai đoạn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Dựa vào Hình 3, vẽ trục thời gian 3 giai đoạn</a:t>
            </a:r>
          </a:p>
          <a:p>
            <a:pPr marL="411480" indent="-365760">
              <a:spcAft>
                <a:spcPts val="900"/>
              </a:spcAft>
              <a:buFont typeface="Arial"/>
              <a:buChar char="•"/>
            </a:pPr>
            <a:r>
              <a:rPr sz="2800" b="0" i="0">
                <a:solidFill>
                  <a:srgbClr val="1F2937"/>
                </a:solidFill>
                <a:latin typeface="Arial"/>
              </a:rPr>
              <a:t>Mỗi giai đoạn ghi: đặc điểm + 1 sự kiện tiêu biểu</a:t>
            </a:r>
          </a:p>
          <a:p>
            <a:pPr marL="411480" indent="-365760">
              <a:spcAft>
                <a:spcPts val="900"/>
              </a:spcAft>
              <a:buFont typeface="Arial"/>
              <a:buChar char="•"/>
            </a:pPr>
            <a:r>
              <a:rPr sz="2800" b="0" i="0">
                <a:solidFill>
                  <a:srgbClr val="1F2937"/>
                </a:solidFill>
                <a:latin typeface="Arial"/>
              </a:rPr>
              <a:t>Đây cũng là câu Luyện tập 2 (SGK tr.42)</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Giai đoạn 1920 – 1945 trong phong trào giành độc lập ở Đông Nam Á có đặc điểm nổi bật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Phong trào theo ý thức hệ phong kiến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Giai cấp vô sản bước lên vũ đài chính trị, xuất hiện xu hướng vô sản</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Các nước đều giành được độc lập</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Chỉ có đấu tranh ngoại giao</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Giai đoạn 1920 – 1945 trong phong trào giành độc lập ở Đông Nam Á có đặc điểm nổi bật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000" b="0" i="0">
                <a:solidFill>
                  <a:srgbClr val="4B5563"/>
                </a:solidFill>
                <a:latin typeface="Arial"/>
              </a:rPr>
              <a:t>Phong trào theo ý thức hệ phong kiến</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600"/>
              </a:spcAft>
            </a:pPr>
            <a:r>
              <a:rPr sz="1800" b="1" i="0">
                <a:solidFill>
                  <a:srgbClr val="FFFFFF"/>
                </a:solidFill>
                <a:latin typeface="Arial"/>
              </a:rPr>
              <a:t>Giai cấp vô sản bước lên vũ đài chính trị, xuất hiện xu hướng vô sản</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000" b="0" i="0">
                <a:solidFill>
                  <a:srgbClr val="4B5563"/>
                </a:solidFill>
                <a:latin typeface="Arial"/>
              </a:rPr>
              <a:t>Các nước đều giành được độc lập</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000" b="0" i="0">
                <a:solidFill>
                  <a:srgbClr val="4B5563"/>
                </a:solidFill>
                <a:latin typeface="Arial"/>
              </a:rPr>
              <a:t>Chỉ có đấu tranh ngoại giao</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900" b="0" i="0">
                <a:solidFill>
                  <a:srgbClr val="1F2937"/>
                </a:solidFill>
                <a:latin typeface="Arial"/>
              </a:rPr>
              <a:t>Giải thích: SGK tr.39: giai cấp vô sản bước lên vũ đài chính trị; các đảng cộng sản được thành lập ở In-đô-nê-xi-a (1920), Việt Nam, Mã Lai, Xiêm, Phi-líp-pin.</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3a. Ảnh hưởng của chế độ thực dân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Kinh tế: phần lớn còn là nước nông nghiệp lạc hậu, lệ thuộc nặng nề vào nước ngoài; có nước thiếu lương thực, đói kém</a:t>
            </a:r>
          </a:p>
          <a:p>
            <a:pPr marL="411480" indent="-365760">
              <a:spcAft>
                <a:spcPts val="800"/>
              </a:spcAft>
              <a:buFont typeface="Arial"/>
              <a:buChar char="•"/>
            </a:pPr>
            <a:r>
              <a:rPr sz="2500" b="0" i="0">
                <a:solidFill>
                  <a:srgbClr val="1F2937"/>
                </a:solidFill>
                <a:latin typeface="Arial"/>
              </a:rPr>
              <a:t>Chính trị: bộ máy cai trị, chia để trị, ngu dân để lại hậu quả nặng nề; xung đột sắc tộc, tôn giáo kéo dài ở Mi-an-ma, In-đô-nê-xi-a, Phi-líp-pin,...</a:t>
            </a:r>
          </a:p>
          <a:p>
            <a:pPr marL="411480" indent="-365760">
              <a:spcAft>
                <a:spcPts val="800"/>
              </a:spcAft>
              <a:buFont typeface="Arial"/>
              <a:buChar char="•"/>
            </a:pPr>
            <a:r>
              <a:rPr sz="2500" b="0" i="0">
                <a:solidFill>
                  <a:srgbClr val="1F2937"/>
                </a:solidFill>
                <a:latin typeface="Arial"/>
              </a:rPr>
              <a:t>Văn hoá: chính sách nô dịch, áp đặt văn hoá ngoại lai ảnh hưởng tiêu cực đến giá trị truyền thống</a:t>
            </a:r>
          </a:p>
          <a:p>
            <a:pPr marL="411480" indent="-365760">
              <a:spcAft>
                <a:spcPts val="800"/>
              </a:spcAft>
              <a:buFont typeface="Arial"/>
              <a:buChar char="•"/>
            </a:pPr>
            <a:r>
              <a:rPr sz="2500" b="0" i="0">
                <a:solidFill>
                  <a:srgbClr val="1F2937"/>
                </a:solidFill>
                <a:latin typeface="Arial"/>
              </a:rPr>
              <a:t>Chuyển biến nhất định về hạ tầng cơ sở: đường giao thông, thành phố hải cảng mới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Liên hệ ảnh hưởng của chế độ thực dân Pháp ở Việt Nam</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Nêu 2 ảnh hưởng tiêu cực của chế độ thực dân Pháp đối với Việt Nam (kinh tế, chính trị, văn hoá, xã hội)</a:t>
            </a:r>
          </a:p>
          <a:p>
            <a:pPr marL="411480" indent="-365760">
              <a:spcAft>
                <a:spcPts val="900"/>
              </a:spcAft>
              <a:buFont typeface="Arial"/>
              <a:buChar char="•"/>
            </a:pPr>
            <a:r>
              <a:rPr sz="2800" b="0" i="0">
                <a:solidFill>
                  <a:srgbClr val="1F2937"/>
                </a:solidFill>
                <a:latin typeface="Arial"/>
              </a:rPr>
              <a:t>Nêu 1 chuyển biến về hạ tầng (nếu có) nhưng nhận xét mục đích của nó</a:t>
            </a:r>
          </a:p>
          <a:p>
            <a:pPr marL="411480" indent="-365760">
              <a:spcAft>
                <a:spcPts val="900"/>
              </a:spcAft>
              <a:buFont typeface="Arial"/>
              <a:buChar char="•"/>
            </a:pPr>
            <a:r>
              <a:rPr sz="2800" b="0" i="0">
                <a:solidFill>
                  <a:srgbClr val="1F2937"/>
                </a:solidFill>
                <a:latin typeface="Arial"/>
              </a:rPr>
              <a:t>Câu Vận dụng 2 (SGK tr.42)</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báo cáo nhanh</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3b. Tái thiết và phát triển sau độc lập</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In-đô-nê-xi-a, Ma-lai-xi-a, Phi-líp-pin, Xin-ga-po công nghiệp hoá từ giữa những năm 50 thế kỉ XX</a:t>
            </a:r>
          </a:p>
          <a:p>
            <a:pPr marL="411480" indent="-365760">
              <a:spcAft>
                <a:spcPts val="900"/>
              </a:spcAft>
              <a:buFont typeface="Arial"/>
              <a:buChar char="•"/>
            </a:pPr>
            <a:r>
              <a:rPr sz="2800" b="0" i="0">
                <a:solidFill>
                  <a:srgbClr val="1F2937"/>
                </a:solidFill>
                <a:latin typeface="Arial"/>
              </a:rPr>
              <a:t>Giai đoạn đầu: công nghiệp hoá thay thế nhập khẩu; giai đoạn sau: công nghiệp hoá hướng về xuất khẩu</a:t>
            </a:r>
          </a:p>
          <a:p>
            <a:pPr marL="411480" indent="-365760">
              <a:spcAft>
                <a:spcPts val="900"/>
              </a:spcAft>
              <a:buFont typeface="Arial"/>
              <a:buChar char="•"/>
            </a:pPr>
            <a:r>
              <a:rPr sz="2800" b="0" i="0">
                <a:solidFill>
                  <a:srgbClr val="1F2937"/>
                </a:solidFill>
                <a:latin typeface="Arial"/>
              </a:rPr>
              <a:t>Việt Nam, Lào, Cam-pu-chia từng bước chuyển sang kinh tế thị trường, công nghiệp hoá từ cuối thập kỉ 80–90</a:t>
            </a:r>
          </a:p>
          <a:p>
            <a:pPr marL="411480" indent="-365760">
              <a:spcAft>
                <a:spcPts val="900"/>
              </a:spcAft>
              <a:buFont typeface="Arial"/>
              <a:buChar char="•"/>
            </a:pPr>
            <a:r>
              <a:rPr sz="2800" b="0" i="0">
                <a:solidFill>
                  <a:srgbClr val="1F2937"/>
                </a:solidFill>
                <a:latin typeface="Arial"/>
              </a:rPr>
              <a:t>Bru-nây (độc lập 1984) đa dạng hoá kinh tế; Mi-an-ma cải cách kinh tế từ cuối 1998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Thành tựu và ASEAN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Từ 1967, tăng trưởng GDP luôn cao (trừ 1998, năm đỉnh điểm khủng hoảng tài chính châu Á)</a:t>
            </a:r>
          </a:p>
          <a:p>
            <a:pPr marL="411480" indent="-365760">
              <a:spcAft>
                <a:spcPts val="900"/>
              </a:spcAft>
              <a:buFont typeface="Arial"/>
              <a:buChar char="•"/>
            </a:pPr>
            <a:r>
              <a:rPr sz="2800" b="0" i="0">
                <a:solidFill>
                  <a:srgbClr val="1F2937"/>
                </a:solidFill>
                <a:latin typeface="Arial"/>
              </a:rPr>
              <a:t>Từ 1999: tăng trưởng GDP cao hơn mức trung bình thế giới</a:t>
            </a:r>
          </a:p>
          <a:p>
            <a:pPr marL="411480" indent="-365760">
              <a:spcAft>
                <a:spcPts val="900"/>
              </a:spcAft>
              <a:buFont typeface="Arial"/>
              <a:buChar char="•"/>
            </a:pPr>
            <a:r>
              <a:rPr sz="2800" b="0" i="0">
                <a:solidFill>
                  <a:srgbClr val="1F2937"/>
                </a:solidFill>
                <a:latin typeface="Arial"/>
              </a:rPr>
              <a:t>ASEAN là nền kinh tế lớn thứ năm thế giới, GDP khoảng 3 000 tỉ USD từ 2018</a:t>
            </a:r>
          </a:p>
          <a:p>
            <a:pPr marL="411480" indent="-365760">
              <a:spcAft>
                <a:spcPts val="900"/>
              </a:spcAft>
              <a:buFont typeface="Arial"/>
              <a:buChar char="•"/>
            </a:pPr>
            <a:r>
              <a:rPr sz="2800" b="0" i="0">
                <a:solidFill>
                  <a:srgbClr val="1F2937"/>
                </a:solidFill>
                <a:latin typeface="Arial"/>
              </a:rPr>
              <a:t>ASEAN thành lập 8-8-1967 tại Băng Cốc (Thái Lan) với 5 thành viên, nay 11 thành viên: mái nhà chung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Xin-ga-po ngày nay</a:t>
            </a:r>
          </a:p>
        </p:txBody>
      </p:sp>
      <p:sp>
        <p:nvSpPr>
          <p:cNvPr id="5" name="Rectangle 4"/>
          <p:cNvSpPr/>
          <p:nvPr/>
        </p:nvSpPr>
        <p:spPr>
          <a:xfrm>
            <a:off x="2959271" y="1408176"/>
            <a:ext cx="6273151"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h4.png"/>
          <p:cNvPicPr>
            <a:picLocks noChangeAspect="1"/>
          </p:cNvPicPr>
          <p:nvPr/>
        </p:nvPicPr>
        <p:blipFill>
          <a:blip r:embed="rId3"/>
          <a:stretch>
            <a:fillRect/>
          </a:stretch>
        </p:blipFill>
        <p:spPr>
          <a:xfrm>
            <a:off x="3014135" y="1463040"/>
            <a:ext cx="616342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4. Một góc thủ đô Xin-ga-po ngày nay (SGK tr.42)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ASEAN được thành lập vào ngày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8-8-1945</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8-8-1967</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8-8-1984</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8-8-1999</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ASEAN được thành lập vào ngày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8-8-1945</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8-8-1967</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8-8-1984</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8-8-1999</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tr.41: ngày 8-8-1967 tại Băng Cốc (Thái Lan) với 5 thành viên ban đầu.</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Nước nào ở Đông Nam Á được trao trả độc lập vào năm 1984?</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Phi-líp-pin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Mi-an-ma</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Bru-nây</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Xin-ga-po</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Nước nào ở Đông Nam Á được trao trả độc lập vào năm 1984?</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Phi-líp-pin</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Mi-an-ma</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Bru-nây</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Xin-ga-po</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tr.39, 41: riêng Bru-nây được trao trả độc lập vào năm 1984. (Phi-líp-pin 1946, Miến Điện 1948.)</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Chống xâm lược: In-đô-nê-xi-a, Phi-líp-pin, Miến Điện, Đông Dương</a:t>
            </a:r>
          </a:p>
          <a:p>
            <a:pPr marL="411480" indent="-365760">
              <a:spcAft>
                <a:spcPts val="900"/>
              </a:spcAft>
              <a:buFont typeface="Arial"/>
              <a:buChar char="•"/>
            </a:pPr>
            <a:r>
              <a:rPr sz="2800" b="0" i="0">
                <a:solidFill>
                  <a:srgbClr val="1F2937"/>
                </a:solidFill>
                <a:latin typeface="Arial"/>
              </a:rPr>
              <a:t>Ba giai đoạn giành độc lập: cuối XIX–1920 · 1920–1945 · 1945–1975</a:t>
            </a:r>
          </a:p>
          <a:p>
            <a:pPr marL="411480" indent="-365760">
              <a:spcAft>
                <a:spcPts val="900"/>
              </a:spcAft>
              <a:buFont typeface="Arial"/>
              <a:buChar char="•"/>
            </a:pPr>
            <a:r>
              <a:rPr sz="2800" b="0" i="0">
                <a:solidFill>
                  <a:srgbClr val="1F2937"/>
                </a:solidFill>
                <a:latin typeface="Arial"/>
              </a:rPr>
              <a:t>Ảnh hưởng chế độ thực dân: kinh tế lạc hậu, chia rẽ, văn hoá bị kìm hãm; hạ tầng thay đổi nhất định</a:t>
            </a:r>
          </a:p>
          <a:p>
            <a:pPr marL="411480" indent="-365760">
              <a:spcAft>
                <a:spcPts val="900"/>
              </a:spcAft>
              <a:buFont typeface="Arial"/>
              <a:buChar char="•"/>
            </a:pPr>
            <a:r>
              <a:rPr sz="2800" b="0" i="0">
                <a:solidFill>
                  <a:srgbClr val="1F2937"/>
                </a:solidFill>
                <a:latin typeface="Arial"/>
              </a:rPr>
              <a:t>Sau độc lập: công nghiệp hoá, tăng trưởng cao, ASEAN (1967)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Luyện tập 1: nhận xét về phong trào đấu tranh chống thực dân xâm lược ở khu vực (SGK tr.42)</a:t>
            </a:r>
          </a:p>
          <a:p>
            <a:pPr marL="411480" indent="-365760">
              <a:spcAft>
                <a:spcPts val="800"/>
              </a:spcAft>
              <a:buFont typeface="Arial"/>
              <a:buChar char="•"/>
            </a:pPr>
            <a:r>
              <a:rPr sz="2500" b="0" i="0">
                <a:solidFill>
                  <a:srgbClr val="1F2937"/>
                </a:solidFill>
                <a:latin typeface="Arial"/>
              </a:rPr>
              <a:t>Luyện tập 2: hoàn thiện trục thời gian các giai đoạn đấu tranh giành độc lập</a:t>
            </a:r>
          </a:p>
          <a:p>
            <a:pPr marL="411480" indent="-365760">
              <a:spcAft>
                <a:spcPts val="800"/>
              </a:spcAft>
              <a:buFont typeface="Arial"/>
              <a:buChar char="•"/>
            </a:pPr>
            <a:r>
              <a:rPr sz="2500" b="0" i="0">
                <a:solidFill>
                  <a:srgbClr val="1F2937"/>
                </a:solidFill>
                <a:latin typeface="Arial"/>
              </a:rPr>
              <a:t>Vận dụng 1: viết bài khoảng 300 chữ về quá trình tái thiết và phát triển của một quốc gia Đông Nam Á em ấn tượng nhất</a:t>
            </a:r>
          </a:p>
          <a:p>
            <a:pPr marL="411480" indent="-365760">
              <a:spcAft>
                <a:spcPts val="800"/>
              </a:spcAft>
              <a:buFont typeface="Arial"/>
              <a:buChar char="•"/>
            </a:pPr>
            <a:r>
              <a:rPr sz="2500" b="0" i="0">
                <a:solidFill>
                  <a:srgbClr val="1F2937"/>
                </a:solidFill>
                <a:latin typeface="Arial"/>
              </a:rPr>
              <a:t>Vận dụng 2: ví dụ ảnh hưởng tiêu cực của chế độ thực dân Pháp đối với Việt Nam</a:t>
            </a:r>
          </a:p>
          <a:p>
            <a:pPr marL="411480" indent="-365760">
              <a:spcAft>
                <a:spcPts val="800"/>
              </a:spcAft>
              <a:buFont typeface="Arial"/>
              <a:buChar char="•"/>
            </a:pPr>
            <a:r>
              <a:rPr sz="2500" b="0" i="0">
                <a:solidFill>
                  <a:srgbClr val="1F2937"/>
                </a:solidFill>
                <a:latin typeface="Arial"/>
              </a:rPr>
              <a:t>Đọc trước Bài 7 – Chủ đề 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