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3, Bài 5. Số tiết gợi ý: 2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tr.29.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tr.29: bảo tàng Hàng hải ở Ma-lắc-ca (Ma-lai-xi-a) mô phỏng con tàu Phlo-đờ Ma của Bồ Đào Nha. Cho HS đoán, rồi vào bài.</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theo lược đồ: Mỗi màu là thuộc địa của nước nào? Nước nào còn lại là nước phụ thuộc Anh và Pháp (Xiêm)? Quần đảo Hoàng Sa, Trường Sa được ghi là của Việt Nam.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tr.31. Em có biết (tr.31): La-pu-la-pu, thủ lĩnh đảo Mác-tan, đánh thắng thực dân Tây Ban Nha năm 1521.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tr.31-32.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5 (tr.32): liên quân Pháp – Tây Ban Nha tấn công Đà Nẵng (Việt Nam) năm 1858 (tranh vẽ). Dùng để nhắc lại mốc 1858 liên quan Việt Nam.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Luyện tập 1 (SGK tr.36). Điểm chung gợi ý: bắt đầu bằng buôn bán, truyền giáo, thương điểm; lợi dụng suy thoái của chế độ phong kiến; dùng chiến tranh xâm lược; cạnh tranh nhau. ĐGTX: đúng ≥5/6 mốc; có điểm chung đúng.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tr.31, Tư liệu 1: Ma-lắc-ca (nay thuộc Ma-lai-xi-a).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tr.33-34. Số liệu SGK: Mã Lai 1931 chỉ 8,5% dân số biết chữ; Việt Nam 1926 chỉ khoảng 6% trẻ em ở độ tuổi đi học được tới trường, hơn 90% dân số không biết chữ.</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Bức tranh cho thấy mối quan hệ giữa người bản xứ và thực dân như thế nào? Có thể đối chiếu Hình 7 (tr.34): người dân thuộc địa dưới ách cai trị thực dân (tranh biếm hoạ) và Tư liệu 3 của Nguyễn Ái Quốc (Bản án chế độ thực dân Pháp).</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 liệu 3 (SGK tr.34), Nguyễn Ái Quốc: một bên là người bản xứ lao tác nặng nhọc, nuôi mọi ngân quỹ của chính quyền; một bên là người Pháp, người nước ngoài tự do chiếm đoạt tài nguyên, xuất nhập khẩu, ngành nghề béo bở.</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Tiêu chí ĐGTX báo trước: đủ 3 lĩnh vực (4đ), nêu chính sách đúng (3đ), tác động hợp lí (3đ).</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tr.33.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tr.34. Hình 8 (tr.34): tượng vua Ra-ma V (Chu-la-long-kon); Hình 9: Trường Đại học Chu-la-long-kon, thành lập 1917.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Kinh tế: khuyến khích đầu tư công nghiệp, đường sắt; 1874 miễn, giảm thuế nông nghiệp; Băng Cốc thành trung tâm buôn bán khu vực. Hành chính: từ 1892 cải cách theo mô hình phương Tây. Giáo dục: 1898 công bố Chương trình giáo dục đầu tiên. Ngoại giao: 1897 Ra-ma V thăm châu Âu; kí hiệp ước cắt một số vùng ở Lào, Cam-pu-chia cho Pháp (1907) và Mã Lai cho Anh (1909) để bảo vệ độc lập.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theo SGK: công cuộc cải cách thúc đẩy kinh tế, mở cửa hàng hoá xuất khẩu, đưa Xiêm theo con đường tư bản chủ nghĩa; từ thành tựu đó có thực lực để thực hiện đường lối ngoại giao mềm dẻo, giữ độc lập, chủ quyền. Xiêm cũng bị lệ thuộc nước ngoài nhiều mặt, là vùng đệm giữa Anh và Pháp (tr.32).</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tr.35-36: nhờ cải cách và đường lối ngoại giao mềm dẻo để giữ độc lập, chủ quyền.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tr.34: từ 1868, vua Ra-ma V tiến hành hàng loạt cải cách quan trọng về kinh tế, xã hội, hành chính, giáo dục, ngoại giao,...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Quá trình xâm lược và cai trị của chủ nghĩa thực dân ở Đông Nam Á</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3, Bài 5</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được quá trình thực dân phương Tây xâm lược và thiết lập nền thống trị ở Đông Nam Á hải đảo và Đông Nam Á lục địa</a:t>
            </a:r>
          </a:p>
          <a:p>
            <a:pPr marL="411480" indent="-365760">
              <a:spcAft>
                <a:spcPts val="900"/>
              </a:spcAft>
              <a:buFont typeface="Arial"/>
              <a:buChar char="•"/>
            </a:pPr>
            <a:r>
              <a:rPr sz="2800" b="0" i="0">
                <a:solidFill>
                  <a:srgbClr val="1F2937"/>
                </a:solidFill>
                <a:latin typeface="Arial"/>
              </a:rPr>
              <a:t>Trình bày được công cuộc cải cách ở Xiêm</a:t>
            </a:r>
          </a:p>
          <a:p>
            <a:pPr marL="411480" indent="-365760">
              <a:spcAft>
                <a:spcPts val="900"/>
              </a:spcAft>
              <a:buFont typeface="Arial"/>
              <a:buChar char="•"/>
            </a:pPr>
            <a:r>
              <a:rPr sz="2800" b="0" i="0">
                <a:solidFill>
                  <a:srgbClr val="1F2937"/>
                </a:solidFill>
                <a:latin typeface="Arial"/>
              </a:rPr>
              <a:t>Giải thích được vì sao Xiêm là nước duy nhất ở Đông Nam Á không trở thành thuộc địa của thực dân phương Tây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200"/>
              </a:spcAft>
            </a:pPr>
            <a:r>
              <a:rPr sz="3500" b="1" i="0">
                <a:solidFill>
                  <a:srgbClr val="1F2937"/>
                </a:solidFill>
                <a:latin typeface="Arial"/>
              </a:rPr>
              <a:t>Năm 1511, hạm đội Bồ Đào Nha tấn công Vương quốc Ma-lắc-ca, mở đầu quá trình xâm lược và thống trị kéo dài nhiều thế kỉ của thực dân phương Tây ở Đông Nam Á. Quá trình đó diễn ra như thế nào?</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Bối cảnh và đặc điểm xâm lược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Từ đầu thế kỉ XVI, các nước phương Tây mở rộng xâm nhập Đông Nam Á</a:t>
            </a:r>
          </a:p>
          <a:p>
            <a:pPr marL="411480" indent="-365760">
              <a:spcAft>
                <a:spcPts val="900"/>
              </a:spcAft>
              <a:buFont typeface="Arial"/>
              <a:buChar char="•"/>
            </a:pPr>
            <a:r>
              <a:rPr sz="2800" b="0" i="0">
                <a:solidFill>
                  <a:srgbClr val="1F2937"/>
                </a:solidFill>
                <a:latin typeface="Arial"/>
              </a:rPr>
              <a:t>Thời gian đầu: thông qua buôn bán, truyền giáo, lập thương điểm → chuẩn bị xâm lược</a:t>
            </a:r>
          </a:p>
          <a:p>
            <a:pPr marL="411480" indent="-365760">
              <a:spcAft>
                <a:spcPts val="900"/>
              </a:spcAft>
              <a:buFont typeface="Arial"/>
              <a:buChar char="•"/>
            </a:pPr>
            <a:r>
              <a:rPr sz="2800" b="0" i="0">
                <a:solidFill>
                  <a:srgbClr val="1F2937"/>
                </a:solidFill>
                <a:latin typeface="Arial"/>
              </a:rPr>
              <a:t>Bối cảnh: phần lớn các nước Đông Nam Á suy thoái, khủng hoảng của chế độ phong kiến</a:t>
            </a:r>
          </a:p>
          <a:p>
            <a:pPr marL="411480" indent="-365760">
              <a:spcAft>
                <a:spcPts val="900"/>
              </a:spcAft>
              <a:buFont typeface="Arial"/>
              <a:buChar char="•"/>
            </a:pPr>
            <a:r>
              <a:rPr sz="2800" b="0" i="0">
                <a:solidFill>
                  <a:srgbClr val="1F2937"/>
                </a:solidFill>
                <a:latin typeface="Arial"/>
              </a:rPr>
              <a:t>Đông Nam Á hải đảo là đối tượng đầu tiên: giàu tài nguyên, hương liệu, nằm trên đường biển huyết mạch Đông – Tây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Đông Nam Á cuối thế kỉ XIX – đầu thế kỉ XX</a:t>
            </a:r>
          </a:p>
        </p:txBody>
      </p:sp>
      <p:sp>
        <p:nvSpPr>
          <p:cNvPr id="5" name="Rectangle 4"/>
          <p:cNvSpPr/>
          <p:nvPr/>
        </p:nvSpPr>
        <p:spPr>
          <a:xfrm>
            <a:off x="3372038" y="1408176"/>
            <a:ext cx="5447617"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h2.png"/>
          <p:cNvPicPr>
            <a:picLocks noChangeAspect="1"/>
          </p:cNvPicPr>
          <p:nvPr/>
        </p:nvPicPr>
        <p:blipFill>
          <a:blip r:embed="rId3"/>
          <a:stretch>
            <a:fillRect/>
          </a:stretch>
        </p:blipFill>
        <p:spPr>
          <a:xfrm>
            <a:off x="3426902" y="1463040"/>
            <a:ext cx="533788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1F2937"/>
                </a:solidFill>
                <a:latin typeface="Arial"/>
              </a:rPr>
              <a:t>Hình 2. Lược đồ các nước Đông Nam Á cuối thế kỉ XIX – đầu thế kỉ XX (SGK tr.30)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Đông Nam Á hải đảo bị xâm lược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1511: Bồ Đào Nha đánh chiếm Ma-lắc-ca</a:t>
            </a:r>
          </a:p>
          <a:p>
            <a:pPr marL="411480" indent="-365760">
              <a:spcAft>
                <a:spcPts val="800"/>
              </a:spcAft>
              <a:buFont typeface="Arial"/>
              <a:buChar char="•"/>
            </a:pPr>
            <a:r>
              <a:rPr sz="2500" b="0" i="0">
                <a:solidFill>
                  <a:srgbClr val="1F2937"/>
                </a:solidFill>
                <a:latin typeface="Arial"/>
              </a:rPr>
              <a:t>Giữa thế kỉ XVI: Phi-líp-pin bị Tây Ban Nha xâm lược; sau chiến tranh Mĩ – Tây Ban Nha (1898) thành thuộc địa của Mĩ</a:t>
            </a:r>
          </a:p>
          <a:p>
            <a:pPr marL="411480" indent="-365760">
              <a:spcAft>
                <a:spcPts val="800"/>
              </a:spcAft>
              <a:buFont typeface="Arial"/>
              <a:buChar char="•"/>
            </a:pPr>
            <a:r>
              <a:rPr sz="2500" b="0" i="0">
                <a:solidFill>
                  <a:srgbClr val="1F2937"/>
                </a:solidFill>
                <a:latin typeface="Arial"/>
              </a:rPr>
              <a:t>Cuối thế kỉ XVI: Hà Lan xâm nhập In-đô-nê-xi-a, giữa thế kỉ XIX mới hoàn thành kiểm soát</a:t>
            </a:r>
          </a:p>
          <a:p>
            <a:pPr marL="411480" indent="-365760">
              <a:spcAft>
                <a:spcPts val="800"/>
              </a:spcAft>
              <a:buFont typeface="Arial"/>
              <a:buChar char="•"/>
            </a:pPr>
            <a:r>
              <a:rPr sz="2500" b="0" i="0">
                <a:solidFill>
                  <a:srgbClr val="1F2937"/>
                </a:solidFill>
                <a:latin typeface="Arial"/>
              </a:rPr>
              <a:t>Đầu thế kỉ XX: Ma-lai-xi-a, Xin-ga-po, Bru-nây rơi vào tay thực dân Anh</a:t>
            </a:r>
          </a:p>
          <a:p>
            <a:pPr marL="411480" indent="-365760">
              <a:spcAft>
                <a:spcPts val="800"/>
              </a:spcAft>
              <a:buFont typeface="Arial"/>
              <a:buChar char="•"/>
            </a:pPr>
            <a:r>
              <a:rPr sz="2500" b="0" i="0">
                <a:solidFill>
                  <a:srgbClr val="1F2937"/>
                </a:solidFill>
                <a:latin typeface="Arial"/>
              </a:rPr>
              <a:t>Gần 4 thế kỉ (XVI – đầu XX): thực dân phương Tây hoàn thành xâm lược Đông Nam Á hải đảo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Đông Nam Á lục địa bị xâm lược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Bắt đầu từ thế kỉ XIX, muộn hơn Đông Nam Á hải đảo</a:t>
            </a:r>
          </a:p>
          <a:p>
            <a:pPr marL="411480" indent="-365760">
              <a:spcAft>
                <a:spcPts val="900"/>
              </a:spcAft>
              <a:buFont typeface="Arial"/>
              <a:buChar char="•"/>
            </a:pPr>
            <a:r>
              <a:rPr sz="2800" b="0" i="0">
                <a:solidFill>
                  <a:srgbClr val="1F2937"/>
                </a:solidFill>
                <a:latin typeface="Arial"/>
              </a:rPr>
              <a:t>Anh: sau hơn 60 năm (1824–1885), qua 3 cuộc chiến tranh mới chiếm được Miến Điện (Mi-an-ma)</a:t>
            </a:r>
          </a:p>
          <a:p>
            <a:pPr marL="411480" indent="-365760">
              <a:spcAft>
                <a:spcPts val="900"/>
              </a:spcAft>
              <a:buFont typeface="Arial"/>
              <a:buChar char="•"/>
            </a:pPr>
            <a:r>
              <a:rPr sz="2800" b="0" i="0">
                <a:solidFill>
                  <a:srgbClr val="1F2937"/>
                </a:solidFill>
                <a:latin typeface="Arial"/>
              </a:rPr>
              <a:t>Pháp: gần nửa thế kỉ (1858–1893) mới hoàn thành xâm chiếm 3 nước Đông Dương</a:t>
            </a:r>
          </a:p>
          <a:p>
            <a:pPr marL="411480" indent="-365760">
              <a:spcAft>
                <a:spcPts val="900"/>
              </a:spcAft>
              <a:buFont typeface="Arial"/>
              <a:buChar char="•"/>
            </a:pPr>
            <a:r>
              <a:rPr sz="2800" b="0" i="0">
                <a:solidFill>
                  <a:srgbClr val="1F2937"/>
                </a:solidFill>
                <a:latin typeface="Arial"/>
              </a:rPr>
              <a:t>Đầu thế kỉ XX: hầu hết các nước trong khu vực là thuộc địa; Xiêm tuy giữ độc lập nhưng bị lệ thuộc, thành vùng đệm giữa thuộc địa Anh và Pháp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Hải quân Anh xâm lược Miến Điện (1824)</a:t>
            </a:r>
          </a:p>
        </p:txBody>
      </p:sp>
      <p:sp>
        <p:nvSpPr>
          <p:cNvPr id="5" name="Rectangle 4"/>
          <p:cNvSpPr/>
          <p:nvPr/>
        </p:nvSpPr>
        <p:spPr>
          <a:xfrm>
            <a:off x="2970440" y="1408176"/>
            <a:ext cx="6250815"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h4.png"/>
          <p:cNvPicPr>
            <a:picLocks noChangeAspect="1"/>
          </p:cNvPicPr>
          <p:nvPr/>
        </p:nvPicPr>
        <p:blipFill>
          <a:blip r:embed="rId3"/>
          <a:stretch>
            <a:fillRect/>
          </a:stretch>
        </p:blipFill>
        <p:spPr>
          <a:xfrm>
            <a:off x="3025304" y="1463040"/>
            <a:ext cx="614108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4. Hải quân Anh tiến vào hải cảng Y-an-gun (Miến Điện) năm 1824, tranh vẽ (SGK tr.32)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Hoạt động: Xây dựng trục thời gian xâm lược Đông Nam Á</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Dựa vào SGK tr.30–32, vẽ trục thời gian từ thế kỉ XVI đến đầu thế kỉ XX</a:t>
            </a:r>
          </a:p>
          <a:p>
            <a:pPr marL="411480" indent="-365760">
              <a:spcAft>
                <a:spcPts val="900"/>
              </a:spcAft>
              <a:buFont typeface="Arial"/>
              <a:buChar char="•"/>
            </a:pPr>
            <a:r>
              <a:rPr sz="2800" b="0" i="0">
                <a:solidFill>
                  <a:srgbClr val="1F2937"/>
                </a:solidFill>
                <a:latin typeface="Arial"/>
              </a:rPr>
              <a:t>Ghi các mốc: 1511, giữa XVI, cuối XVI, 1824–1885, 1858–1893, 1898</a:t>
            </a:r>
          </a:p>
          <a:p>
            <a:pPr marL="411480" indent="-365760">
              <a:spcAft>
                <a:spcPts val="900"/>
              </a:spcAft>
              <a:buFont typeface="Arial"/>
              <a:buChar char="•"/>
            </a:pPr>
            <a:r>
              <a:rPr sz="2800" b="0" i="0">
                <a:solidFill>
                  <a:srgbClr val="1F2937"/>
                </a:solidFill>
                <a:latin typeface="Arial"/>
              </a:rPr>
              <a:t>Nêu một điểm chung trong cách thức xâm lược (câu hỏi 2 SGK tr.32)</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Năm 1511, thực dân Bồ Đào Nha đánh chiếm:</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Phi-líp-pin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Ma-lắc-ca</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Y-an-gun</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Băng Cốc</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Năm 1511, thực dân Bồ Đào Nha đánh chiếm:</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Phi-líp-pin</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Ma-lắc-ca</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Y-an-gun</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Băng Cốc</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tr.31, Tư liệu 1: Ma-lắc-ca (nay thuộc Ma-lai-xi-a).</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Chính sách cai trị: chính trị</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Thiết lập nền thống trị dưới nhiều hình thức nhưng vẫn duy trì thế lực phong kiến địa phương làm công cụ</a:t>
            </a:r>
          </a:p>
          <a:p>
            <a:pPr marL="411480" indent="-365760">
              <a:spcAft>
                <a:spcPts val="900"/>
              </a:spcAft>
              <a:buFont typeface="Arial"/>
              <a:buChar char="•"/>
            </a:pPr>
            <a:r>
              <a:rPr sz="2800" b="0" i="0">
                <a:solidFill>
                  <a:srgbClr val="1F2937"/>
                </a:solidFill>
                <a:latin typeface="Arial"/>
              </a:rPr>
              <a:t>Dù trực tiếp hay gián tiếp, quyền hành chính, lập pháp, tư pháp, ngoại giao, quân sự tập trung trong tay chính quyền thực dân</a:t>
            </a:r>
          </a:p>
          <a:p>
            <a:pPr marL="411480" indent="-365760">
              <a:spcAft>
                <a:spcPts val="900"/>
              </a:spcAft>
              <a:buFont typeface="Arial"/>
              <a:buChar char="•"/>
            </a:pPr>
            <a:r>
              <a:rPr sz="2800" b="0" i="0">
                <a:solidFill>
                  <a:srgbClr val="1F2937"/>
                </a:solidFill>
                <a:latin typeface="Arial"/>
              </a:rPr>
              <a:t>Chính sách chia để trị làm suy yếu sức mạnh dân tộc</a:t>
            </a:r>
          </a:p>
          <a:p>
            <a:pPr marL="411480" indent="-365760">
              <a:spcAft>
                <a:spcPts val="900"/>
              </a:spcAft>
              <a:buFont typeface="Arial"/>
              <a:buChar char="•"/>
            </a:pPr>
            <a:r>
              <a:rPr sz="2800" b="0" i="0">
                <a:solidFill>
                  <a:srgbClr val="1F2937"/>
                </a:solidFill>
                <a:latin typeface="Arial"/>
              </a:rPr>
              <a:t>Xây dựng lực lượng quân đội người bản địa để bảo vệ bộ máy cai trị, đàn áp phản kháng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Chính sách cai trị: kinh tế, văn hoá – xã hội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Kinh tế: bóc lột, khai thác thuộc địa; biến thuộc địa thành nơi cung cấp nguyên liệu và thị trường tiêu thụ hàng hoá cho chính quốc</a:t>
            </a:r>
          </a:p>
          <a:p>
            <a:pPr marL="411480" indent="-365760">
              <a:spcAft>
                <a:spcPts val="800"/>
              </a:spcAft>
              <a:buFont typeface="Arial"/>
              <a:buChar char="•"/>
            </a:pPr>
            <a:r>
              <a:rPr sz="2500" b="0" i="0">
                <a:solidFill>
                  <a:srgbClr val="1F2937"/>
                </a:solidFill>
                <a:latin typeface="Arial"/>
              </a:rPr>
              <a:t>Tư liệu 2: thuế khoá nặng, cướp ruộng đất lập đồn điền, bóc lột sức người, khai thác cao su, cà phê, chè, lúa gạo</a:t>
            </a:r>
          </a:p>
          <a:p>
            <a:pPr marL="411480" indent="-365760">
              <a:spcAft>
                <a:spcPts val="800"/>
              </a:spcAft>
              <a:buFont typeface="Arial"/>
              <a:buChar char="•"/>
            </a:pPr>
            <a:r>
              <a:rPr sz="2500" b="0" i="0">
                <a:solidFill>
                  <a:srgbClr val="1F2937"/>
                </a:solidFill>
                <a:latin typeface="Arial"/>
              </a:rPr>
              <a:t>Văn hoá – xã hội: kìm hãm trong lạc hậu, nghèo đói; làm xói mòn giá trị truyền thống</a:t>
            </a:r>
          </a:p>
          <a:p>
            <a:pPr marL="411480" indent="-365760">
              <a:spcAft>
                <a:spcPts val="800"/>
              </a:spcAft>
              <a:buFont typeface="Arial"/>
              <a:buChar char="•"/>
            </a:pPr>
            <a:r>
              <a:rPr sz="2500" b="0" i="0">
                <a:solidFill>
                  <a:srgbClr val="1F2937"/>
                </a:solidFill>
                <a:latin typeface="Arial"/>
              </a:rPr>
              <a:t>Chính sách ngu dân; đầu độc bằng rượu, thuốc phiện; y tế lạc hậu, tỉ lệ tử vong cao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Ách thống trị thực dân</a:t>
            </a:r>
          </a:p>
        </p:txBody>
      </p:sp>
      <p:sp>
        <p:nvSpPr>
          <p:cNvPr id="5" name="Rectangle 4"/>
          <p:cNvSpPr/>
          <p:nvPr/>
        </p:nvSpPr>
        <p:spPr>
          <a:xfrm>
            <a:off x="2769572" y="1408176"/>
            <a:ext cx="6652549"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h6.png"/>
          <p:cNvPicPr>
            <a:picLocks noChangeAspect="1"/>
          </p:cNvPicPr>
          <p:nvPr/>
        </p:nvPicPr>
        <p:blipFill>
          <a:blip r:embed="rId3"/>
          <a:stretch>
            <a:fillRect/>
          </a:stretch>
        </p:blipFill>
        <p:spPr>
          <a:xfrm>
            <a:off x="2824436" y="1463040"/>
            <a:ext cx="654282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6. Tình cảnh người dân In-đô-nê-xi-a dưới ách thống trị của thực dân Hà Lan, tranh vẽ (SGK tr.33)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Người dân thuộc địa dưới ách cai trị</a:t>
            </a:r>
          </a:p>
        </p:txBody>
      </p:sp>
      <p:sp>
        <p:nvSpPr>
          <p:cNvPr id="5" name="Rectangle 4"/>
          <p:cNvSpPr/>
          <p:nvPr/>
        </p:nvSpPr>
        <p:spPr>
          <a:xfrm>
            <a:off x="3605123" y="1408176"/>
            <a:ext cx="498144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h7.png"/>
          <p:cNvPicPr>
            <a:picLocks noChangeAspect="1"/>
          </p:cNvPicPr>
          <p:nvPr/>
        </p:nvPicPr>
        <p:blipFill>
          <a:blip r:embed="rId3"/>
          <a:stretch>
            <a:fillRect/>
          </a:stretch>
        </p:blipFill>
        <p:spPr>
          <a:xfrm>
            <a:off x="3659987" y="1463040"/>
            <a:ext cx="487172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7. Tình cảnh người dân thuộc địa dưới ách cai trị của thực dân, tranh biếm hoạ (SGK tr.34)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Chính sách cai trị và tác động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2, 3 và thông tin trong mục</a:t>
            </a:r>
          </a:p>
          <a:p>
            <a:pPr marL="411480" indent="-365760">
              <a:spcAft>
                <a:spcPts val="900"/>
              </a:spcAft>
              <a:buFont typeface="Arial"/>
              <a:buChar char="•"/>
            </a:pPr>
            <a:r>
              <a:rPr sz="2800" b="0" i="0">
                <a:solidFill>
                  <a:srgbClr val="1F2937"/>
                </a:solidFill>
                <a:latin typeface="Arial"/>
              </a:rPr>
              <a:t>Lập bảng: Lĩnh vực (chính trị – kinh tế – văn hoá, xã hội) | Chính sách | Tác động tới Đông Nam Á</a:t>
            </a:r>
          </a:p>
          <a:p>
            <a:pPr marL="411480" indent="-365760">
              <a:spcAft>
                <a:spcPts val="900"/>
              </a:spcAft>
              <a:buFont typeface="Arial"/>
              <a:buChar char="•"/>
            </a:pPr>
            <a:r>
              <a:rPr sz="2800" b="0" i="0">
                <a:solidFill>
                  <a:srgbClr val="1F2937"/>
                </a:solidFill>
                <a:latin typeface="Arial"/>
              </a:rPr>
              <a:t>Trả lời câu Luyện tập 2 (SGK tr.36)</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300" b="1" i="0">
                <a:solidFill>
                  <a:srgbClr val="FFFFFF"/>
                </a:solidFill>
                <a:latin typeface="Arial"/>
              </a:rPr>
              <a:t>Nhóm 4 – kĩ thuật khăn trải bàn</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Chính sách chia để trị của thực dân phương Tây nhằm mục đích:</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700"/>
              </a:spcAft>
            </a:pPr>
            <a:r>
              <a:rPr sz="2200" b="0" i="0">
                <a:solidFill>
                  <a:srgbClr val="1F2937"/>
                </a:solidFill>
                <a:latin typeface="Arial"/>
              </a:rPr>
              <a:t>Giúp các dân tộc đoàn kết</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700"/>
              </a:spcAft>
            </a:pPr>
            <a:r>
              <a:rPr sz="2200" b="0" i="0">
                <a:solidFill>
                  <a:srgbClr val="1F2937"/>
                </a:solidFill>
                <a:latin typeface="Arial"/>
              </a:rPr>
              <a:t>Chia rẽ, làm suy yếu sức mạnh dân tộc của các nước Đông Nam Á</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700"/>
              </a:spcAft>
            </a:pPr>
            <a:r>
              <a:rPr sz="2200" b="0" i="0">
                <a:solidFill>
                  <a:srgbClr val="1F2937"/>
                </a:solidFill>
                <a:latin typeface="Arial"/>
              </a:rPr>
              <a:t>Phát triển giáo dục cho người bản xứ</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700"/>
              </a:spcAft>
            </a:pPr>
            <a:r>
              <a:rPr sz="2200" b="0" i="0">
                <a:solidFill>
                  <a:srgbClr val="1F2937"/>
                </a:solidFill>
                <a:latin typeface="Arial"/>
              </a:rPr>
              <a:t>Xoá bỏ chế độ phong kiến ở thuộc địa</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Chính sách chia để trị của thực dân phương Tây nhằm mục đích:</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Giúp các dân tộc đoàn kết</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Chia rẽ, làm suy yếu sức mạnh dân tộc của các nước Đông Nam Á</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Phát triển giáo dục cho người bản xứ</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Xoá bỏ chế độ phong kiến ở thuộc địa</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tr.33.</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Công cuộc cải cách ở Xiêm</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Giữa thế kỉ XIX: Xiêm đứng trước nguy cơ bị thực dân phương Tây xâm lược</a:t>
            </a:r>
          </a:p>
          <a:p>
            <a:pPr marL="411480" indent="-365760">
              <a:spcAft>
                <a:spcPts val="900"/>
              </a:spcAft>
              <a:buFont typeface="Arial"/>
              <a:buChar char="•"/>
            </a:pPr>
            <a:r>
              <a:rPr sz="2800" b="0" i="0">
                <a:solidFill>
                  <a:srgbClr val="1F2937"/>
                </a:solidFill>
                <a:latin typeface="Arial"/>
              </a:rPr>
              <a:t>Từ 1851: vua Ra-ma IV cải cách, chủ trương mở cửa buôn bán với nước ngoài</a:t>
            </a:r>
          </a:p>
          <a:p>
            <a:pPr marL="411480" indent="-365760">
              <a:spcAft>
                <a:spcPts val="900"/>
              </a:spcAft>
              <a:buFont typeface="Arial"/>
              <a:buChar char="•"/>
            </a:pPr>
            <a:r>
              <a:rPr sz="2800" b="0" i="0">
                <a:solidFill>
                  <a:srgbClr val="1F2937"/>
                </a:solidFill>
                <a:latin typeface="Arial"/>
              </a:rPr>
              <a:t>Từ 1868: dưới thời vua Ra-ma V, hàng loạt cải cách về kinh tế, xã hội, hành chính, giáo dục, ngoại giao,...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Các biện pháp cải cách chính ở Xiêm</a:t>
            </a:r>
          </a:p>
        </p:txBody>
      </p:sp>
      <p:sp>
        <p:nvSpPr>
          <p:cNvPr id="5" name="Rectangle 4"/>
          <p:cNvSpPr/>
          <p:nvPr/>
        </p:nvSpPr>
        <p:spPr>
          <a:xfrm>
            <a:off x="4168374" y="1408176"/>
            <a:ext cx="3854946"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5-h10.png"/>
          <p:cNvPicPr>
            <a:picLocks noChangeAspect="1"/>
          </p:cNvPicPr>
          <p:nvPr/>
        </p:nvPicPr>
        <p:blipFill>
          <a:blip r:embed="rId3"/>
          <a:stretch>
            <a:fillRect/>
          </a:stretch>
        </p:blipFill>
        <p:spPr>
          <a:xfrm>
            <a:off x="4223238" y="1463040"/>
            <a:ext cx="374521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600"/>
              </a:spcAft>
            </a:pPr>
            <a:r>
              <a:rPr sz="1900" b="0" i="1">
                <a:solidFill>
                  <a:srgbClr val="1F2937"/>
                </a:solidFill>
                <a:latin typeface="Arial"/>
              </a:rPr>
              <a:t>Hình 10. Sơ đồ một số biện pháp chính trong công cuộc cải cách ở Xiêm (SGK tr.35)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Hoạt động: Vì sao Xiêm không trở thành thuộc địa?</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Dựa vào Hình 10 và đoạn kết SGK tr.35–36, xác định 2 yếu tố giúp Xiêm giữ độc lập</a:t>
            </a:r>
          </a:p>
          <a:p>
            <a:pPr marL="411480" indent="-365760">
              <a:spcAft>
                <a:spcPts val="900"/>
              </a:spcAft>
              <a:buFont typeface="Arial"/>
              <a:buChar char="•"/>
            </a:pPr>
            <a:r>
              <a:rPr sz="2800" b="0" i="0">
                <a:solidFill>
                  <a:srgbClr val="1F2937"/>
                </a:solidFill>
                <a:latin typeface="Arial"/>
              </a:rPr>
              <a:t>Liên hệ: so sánh với một nước Đông Nam Á bị xâm lược (không đánh giá thiên lệch)</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000" b="1" i="0">
                <a:solidFill>
                  <a:srgbClr val="1F2937"/>
                </a:solidFill>
                <a:latin typeface="Arial"/>
              </a:rPr>
              <a:t>Vì sao Xiêm là nước duy nhất ở Đông Nam Á không trở thành thuộc địa của thực dân phương Tây?</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Vì Xiêm không có tài nguyên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Nhờ công cuộc cải cách và đường lối ngoại giao mềm dẻo</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Vì Xiêm đánh bại cả Anh và Pháp</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800"/>
              </a:spcAft>
            </a:pPr>
            <a:r>
              <a:rPr sz="2500" b="0" i="0">
                <a:solidFill>
                  <a:srgbClr val="1F2937"/>
                </a:solidFill>
                <a:latin typeface="Arial"/>
              </a:rPr>
              <a:t>Vì Xiêm nằm xa các nước phương Tây</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Vì sao Xiêm là nước duy nhất ở Đông Nam Á không trở thành thuộc địa của thực dân phương Tây?</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Vì Xiêm không có tài nguyên</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Nhờ công cuộc cải cách và đường lối ngoại giao mềm dẻo</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Vì Xiêm đánh bại cả Anh và Pháp</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Vì Xiêm nằm xa các nước phương Tây</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tr.35-36: nhờ cải cách và đường lối ngoại giao mềm dẻo để giữ độc lập, chủ quyền.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Cuộc cải cách nào ở Xiêm bắt đầu từ năm 1868 dưới thời vua Ra-ma V?</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600"/>
              </a:spcAft>
            </a:pPr>
            <a:r>
              <a:rPr sz="1900" b="0" i="0">
                <a:solidFill>
                  <a:srgbClr val="1F2937"/>
                </a:solidFill>
                <a:latin typeface="Arial"/>
              </a:rPr>
              <a:t>Cải cách hàng loạt về kinh tế, xã hội, hành chính, giáo dục, ngoại giao</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600"/>
              </a:spcAft>
            </a:pPr>
            <a:r>
              <a:rPr sz="1900" b="0" i="0">
                <a:solidFill>
                  <a:srgbClr val="1F2937"/>
                </a:solidFill>
                <a:latin typeface="Arial"/>
              </a:rPr>
              <a:t>Chỉ cải cách quân sự</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600"/>
              </a:spcAft>
            </a:pPr>
            <a:r>
              <a:rPr sz="1900" b="0" i="0">
                <a:solidFill>
                  <a:srgbClr val="1F2937"/>
                </a:solidFill>
                <a:latin typeface="Arial"/>
              </a:rPr>
              <a:t>Chỉ cải cách tôn giáo</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600"/>
              </a:spcAft>
            </a:pPr>
            <a:r>
              <a:rPr sz="1900" b="0" i="0">
                <a:solidFill>
                  <a:srgbClr val="1F2937"/>
                </a:solidFill>
                <a:latin typeface="Arial"/>
              </a:rPr>
              <a:t>Chỉ cải cách ruộng đất</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Cuộc cải cách nào ở Xiêm bắt đầu từ năm 1868 dưới thời vua Ra-ma V?</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600"/>
              </a:spcAft>
            </a:pPr>
            <a:r>
              <a:rPr sz="1800" b="1" i="0">
                <a:solidFill>
                  <a:srgbClr val="FFFFFF"/>
                </a:solidFill>
                <a:latin typeface="Arial"/>
              </a:rPr>
              <a:t>Cải cách hàng loạt về kinh tế, xã hội, hành chính, giáo dục, ngoại giao</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600"/>
              </a:spcAft>
            </a:pPr>
            <a:r>
              <a:rPr sz="1900" b="0" i="0">
                <a:solidFill>
                  <a:srgbClr val="4B5563"/>
                </a:solidFill>
                <a:latin typeface="Arial"/>
              </a:rPr>
              <a:t>Chỉ cải cách quân sự</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600"/>
              </a:spcAft>
            </a:pPr>
            <a:r>
              <a:rPr sz="1900" b="0" i="0">
                <a:solidFill>
                  <a:srgbClr val="4B5563"/>
                </a:solidFill>
                <a:latin typeface="Arial"/>
              </a:rPr>
              <a:t>Chỉ cải cách tôn giáo</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600"/>
              </a:spcAft>
            </a:pPr>
            <a:r>
              <a:rPr sz="1900" b="0" i="0">
                <a:solidFill>
                  <a:srgbClr val="4B5563"/>
                </a:solidFill>
                <a:latin typeface="Arial"/>
              </a:rPr>
              <a:t>Chỉ cải cách ruộng đất</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100" b="0" i="0">
                <a:solidFill>
                  <a:srgbClr val="1F2937"/>
                </a:solidFill>
                <a:latin typeface="Arial"/>
              </a:rPr>
              <a:t>Giải thích: SGK tr.34: từ 1868, vua Ra-ma V tiến hành hàng loạt cải cách quan trọng về kinh tế, xã hội, hành chính, giáo dục, ngoại giao,...</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Xâm lược: hải đảo (từ 1511) và lục địa (từ thế kỉ XIX); đầu XX hầu hết là thuộc địa</a:t>
            </a:r>
          </a:p>
          <a:p>
            <a:pPr marL="411480" indent="-365760">
              <a:spcAft>
                <a:spcPts val="900"/>
              </a:spcAft>
              <a:buFont typeface="Arial"/>
              <a:buChar char="•"/>
            </a:pPr>
            <a:r>
              <a:rPr sz="2800" b="0" i="0">
                <a:solidFill>
                  <a:srgbClr val="1F2937"/>
                </a:solidFill>
                <a:latin typeface="Arial"/>
              </a:rPr>
              <a:t>Cai trị: chia để trị; bóc lột kinh tế; kìm hãm văn hoá, xã hội</a:t>
            </a:r>
          </a:p>
          <a:p>
            <a:pPr marL="411480" indent="-365760">
              <a:spcAft>
                <a:spcPts val="900"/>
              </a:spcAft>
              <a:buFont typeface="Arial"/>
              <a:buChar char="•"/>
            </a:pPr>
            <a:r>
              <a:rPr sz="2800" b="0" i="0">
                <a:solidFill>
                  <a:srgbClr val="1F2937"/>
                </a:solidFill>
                <a:latin typeface="Arial"/>
              </a:rPr>
              <a:t>Xiêm: cải cách từ 1851, mạnh nhất từ 1868 (Ra-ma V)</a:t>
            </a:r>
          </a:p>
          <a:p>
            <a:pPr marL="411480" indent="-365760">
              <a:spcAft>
                <a:spcPts val="900"/>
              </a:spcAft>
              <a:buFont typeface="Arial"/>
              <a:buChar char="•"/>
            </a:pPr>
            <a:r>
              <a:rPr sz="2800" b="0" i="0">
                <a:solidFill>
                  <a:srgbClr val="1F2937"/>
                </a:solidFill>
                <a:latin typeface="Arial"/>
              </a:rPr>
              <a:t>Xiêm giữ độc lập nhờ cải cách và ngoại giao mềm dẻo, nhưng vẫn bị lệ thuộc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Luyện tập 1: xây dựng trục thời gian quá trình thực dân phương Tây xâm lược Đông Nam Á (SGK tr.36)</a:t>
            </a:r>
          </a:p>
          <a:p>
            <a:pPr marL="411480" indent="-365760">
              <a:spcAft>
                <a:spcPts val="900"/>
              </a:spcAft>
              <a:buFont typeface="Arial"/>
              <a:buChar char="•"/>
            </a:pPr>
            <a:r>
              <a:rPr sz="2800" b="0" i="0">
                <a:solidFill>
                  <a:srgbClr val="1F2937"/>
                </a:solidFill>
                <a:latin typeface="Arial"/>
              </a:rPr>
              <a:t>Luyện tập 2: tác động chính sách cai trị của thực dân phương Tây ở Đông Nam Á</a:t>
            </a:r>
          </a:p>
          <a:p>
            <a:pPr marL="411480" indent="-365760">
              <a:spcAft>
                <a:spcPts val="900"/>
              </a:spcAft>
              <a:buFont typeface="Arial"/>
              <a:buChar char="•"/>
            </a:pPr>
            <a:r>
              <a:rPr sz="2800" b="0" i="0">
                <a:solidFill>
                  <a:srgbClr val="1F2937"/>
                </a:solidFill>
                <a:latin typeface="Arial"/>
              </a:rPr>
              <a:t>Vận dụng: viết bài khoảng 300 chữ về quá trình thực dân phương Tây xâm lược và thiết lập nền thống trị ở một nước trong khu vực</a:t>
            </a:r>
          </a:p>
          <a:p>
            <a:pPr marL="411480" indent="-365760">
              <a:spcAft>
                <a:spcPts val="900"/>
              </a:spcAft>
              <a:buFont typeface="Arial"/>
              <a:buChar char="•"/>
            </a:pPr>
            <a:r>
              <a:rPr sz="2800" b="0" i="0">
                <a:solidFill>
                  <a:srgbClr val="1F2937"/>
                </a:solidFill>
                <a:latin typeface="Arial"/>
              </a:rPr>
              <a:t>Đọc trước Bài 6 – Hành trình đi đến độc lập dân tộc ở Đông Nam 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