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Chủ đề 2, Bài 4 (gợi ý 2 tiết). Số tiết gợi ý: chưa có KHDH KNTT của tổ, cô chỉnh theo kế hoạch tổ.</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Mục tiêu theo SGK Lịch sử 11 tr.22.</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tr.22. Ghi từ khoá HS nêu để đối chiếu cuối tiết.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Hỏi: Các nước tô màu hồng là những nước nào? Nêu một số nhà nước dân chủ nhân dân và năm thành lập: Ba Lan 1944, Ru-ma-ni 1944, Hung-ga-ri 1945, Tiệp Khắc 1945, Nam Tư 1945, An-ba-ni 1945, Bun-ga-ri 1946, Cộng hoà Dân chủ Đức 1949.</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tr.22-23 (bảng tóm tắt tr.23).</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theo bảng SGK tr.23. ĐGTX: đủ 2 giai đoạn, mỗi giai đoạn ≥2 ý đúng.</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Châu Á: 1949 Cộng hoà Nhân dân Trung Hoa thành lập; 1954 miền Bắc Việt Nam được giải phóng và xây dựng chủ nghĩa xã hội, sau 1975-1976 cả nước đi lên chủ nghĩa xã hội; 12-1975 nước Cộng hoà Dân chủ Nhân dân Lào thành lập.</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tr.23-24 (Em có biết tr.24).</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B. SGK tr.23: năm 1949 sau khi hoàn thành cách mạng dân tộc dân chủ nhân dân. (1959 là cách mạng Cu-ba thắng lợi.)</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Đông Âu: nửa sau những năm 70 tăng trưởng suy giảm; những năm 80 suy thoái, khủng hoảng kinh tế – xã hội; cuối những năm 80 chế độ xã hội chủ nghĩa tan rã. Đức: Bức tường Béc-lin sụp đổ 1989, thống nhất 1990. Liên Xô: tháng 12-1991 Nhà nước Liên bang Xô viết tan rã.</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tr.25: đây là nguyên nhân cơ bản, là tổng hợp nhiều yếu tố. Đọc Tư liệu tr.25 (Cương lĩnh 1991).</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Gợi ý: bên trong gồm ba nguyên nhân đầu; bên ngoài là hoạt động chống phá. Câu 'quan trọng nhất' là câu mở, tiêu chí: có lập luận từ SGK (6đ), biết phân biệt chủ quan – khách quan (4đ).</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C. SGK tr.25: tháng 12-1991, chấm dứt chế độ xã hội chủ nghĩa ở Liên Xô sau hơn 70 năm tồn tại.</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tr.25-27.</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Dùng để minh hoạ công cuộc đổi mới ở Lào. Ý nghĩa chung: thành tựu cải cách ở châu Á và Mĩ La-tinh là cơ sở chứng minh chủ nghĩa xã hội có sức sống, con đường đi lên chủ nghĩa xã hội phù hợp xu thế thời đại (SGK tr.27).</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tr.27-28.</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Em có biết (tr.27): từ một làng chài hoang vắng, 40 năm (1980–2020) thành trung tâm công nghệ cao, đặc khu kinh tế hàng đầu.</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B. SGK tr.25, nguyên nhân thứ nhất.</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B. SGK tr.27: từ tháng 12-1978. 1949 là năm thành lập nước; 1986 là đổi mới ở Việt Nam, Lào; 1991 là Liên Xô tan rã.</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E3A8A"/>
        </a:solidFill>
        <a:effectLst/>
      </p:bgPr>
    </p:bg>
    <p:spTree>
      <p:nvGrpSpPr>
        <p:cNvPr id="1" name=""/>
        <p:cNvGrpSpPr/>
        <p:nvPr/>
      </p:nvGrpSpPr>
      <p:grpSpPr/>
      <p:sp>
        <p:nvSpPr>
          <p:cNvPr id="2" name="Oval 1"/>
          <p:cNvSpPr/>
          <p:nvPr/>
        </p:nvSpPr>
        <p:spPr>
          <a:xfrm>
            <a:off x="9997135" y="-1828800"/>
            <a:ext cx="3657600" cy="365760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645920" y="5669280"/>
            <a:ext cx="2377440" cy="237744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097280" y="3703320"/>
            <a:ext cx="2743200" cy="914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280160"/>
            <a:ext cx="9082735" cy="2286000"/>
          </a:xfrm>
          <a:prstGeom prst="rect">
            <a:avLst/>
          </a:prstGeom>
          <a:noFill/>
        </p:spPr>
        <p:txBody>
          <a:bodyPr wrap="square" anchor="ctr">
            <a:noAutofit/>
          </a:bodyPr>
          <a:lstStyle/>
          <a:p>
            <a:pPr algn="l">
              <a:spcAft>
                <a:spcPts val="1500"/>
              </a:spcAft>
            </a:pPr>
            <a:r>
              <a:rPr sz="4300" b="1" i="0">
                <a:solidFill>
                  <a:srgbClr val="FFFFFF"/>
                </a:solidFill>
                <a:latin typeface="Arial"/>
              </a:rPr>
              <a:t>Sự phát triển của chủ nghĩa xã hội từ sau Chiến tranh thế giới thứ hai đến nay</a:t>
            </a:r>
          </a:p>
        </p:txBody>
      </p:sp>
      <p:sp>
        <p:nvSpPr>
          <p:cNvPr id="6" name="TextBox 5"/>
          <p:cNvSpPr txBox="1"/>
          <p:nvPr/>
        </p:nvSpPr>
        <p:spPr>
          <a:xfrm>
            <a:off x="914400" y="3931920"/>
            <a:ext cx="10362895" cy="914400"/>
          </a:xfrm>
          <a:prstGeom prst="rect">
            <a:avLst/>
          </a:prstGeom>
          <a:noFill/>
        </p:spPr>
        <p:txBody>
          <a:bodyPr wrap="square" anchor="t">
            <a:noAutofit/>
          </a:bodyPr>
          <a:lstStyle/>
          <a:p>
            <a:pPr algn="l">
              <a:spcAft>
                <a:spcPts val="800"/>
              </a:spcAft>
            </a:pPr>
            <a:r>
              <a:rPr sz="2400" b="0" i="0">
                <a:solidFill>
                  <a:srgbClr val="FFFFFF"/>
                </a:solidFill>
                <a:latin typeface="Arial"/>
              </a:rPr>
              <a:t>Lịch sử 11 – Kết nối tri thức – Chủ đề 2, Bài 4</a:t>
            </a:r>
          </a:p>
        </p:txBody>
      </p:sp>
      <p:sp>
        <p:nvSpPr>
          <p:cNvPr id="7" name="TextBox 6"/>
          <p:cNvSpPr txBox="1"/>
          <p:nvPr/>
        </p:nvSpPr>
        <p:spPr>
          <a:xfrm>
            <a:off x="914400" y="5029200"/>
            <a:ext cx="10362895" cy="731520"/>
          </a:xfrm>
          <a:prstGeom prst="rect">
            <a:avLst/>
          </a:prstGeom>
          <a:noFill/>
        </p:spPr>
        <p:txBody>
          <a:bodyPr wrap="square" anchor="t">
            <a:noAutofit/>
          </a:bodyPr>
          <a:lstStyle/>
          <a:p>
            <a:pPr algn="l">
              <a:spcAft>
                <a:spcPts val="700"/>
              </a:spcAft>
            </a:pPr>
            <a:r>
              <a:rPr sz="2000" b="0" i="0">
                <a:solidFill>
                  <a:srgbClr val="FFFFFF"/>
                </a:solidFill>
                <a:latin typeface="Arial"/>
              </a:rPr>
              <a:t>Giáo viên: Cô Xoan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Học xong bài này, em sẽ</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700" b="0" i="0">
                <a:solidFill>
                  <a:srgbClr val="1F2937"/>
                </a:solidFill>
                <a:latin typeface="Arial"/>
              </a:rPr>
              <a:t>Trình bày sự phát triển của chủ nghĩa xã hội ở Đông Âu sau Chiến tranh thế giới thứ hai; nêu sự mở rộng ở châu Á và Mĩ La-tinh</a:t>
            </a:r>
          </a:p>
          <a:p>
            <a:pPr marL="411480" indent="-365760">
              <a:spcAft>
                <a:spcPts val="900"/>
              </a:spcAft>
              <a:buFont typeface="Arial"/>
              <a:buChar char="•"/>
            </a:pPr>
            <a:r>
              <a:rPr sz="2700" b="0" i="0">
                <a:solidFill>
                  <a:srgbClr val="1F2937"/>
                </a:solidFill>
                <a:latin typeface="Arial"/>
              </a:rPr>
              <a:t>Giải thích nguyên nhân sụp đổ của mô hình chủ nghĩa xã hội ở Đông Âu và Liên Xô</a:t>
            </a:r>
          </a:p>
          <a:p>
            <a:pPr marL="411480" indent="-365760">
              <a:spcAft>
                <a:spcPts val="900"/>
              </a:spcAft>
              <a:buFont typeface="Arial"/>
              <a:buChar char="•"/>
            </a:pPr>
            <a:r>
              <a:rPr sz="2700" b="0" i="0">
                <a:solidFill>
                  <a:srgbClr val="1F2937"/>
                </a:solidFill>
                <a:latin typeface="Arial"/>
              </a:rPr>
              <a:t>Nêu nét chính về chủ nghĩa xã hội từ 1991 đến nay; thành tựu, ý nghĩa cải cách mở cửa ở Trung Quốc</a:t>
            </a:r>
          </a:p>
          <a:p>
            <a:pPr marL="411480" indent="-365760">
              <a:spcAft>
                <a:spcPts val="900"/>
              </a:spcAft>
              <a:buFont typeface="Arial"/>
              <a:buChar char="•"/>
            </a:pPr>
            <a:r>
              <a:rPr sz="2700" b="0" i="0">
                <a:solidFill>
                  <a:srgbClr val="1F2937"/>
                </a:solidFill>
                <a:latin typeface="Arial"/>
              </a:rPr>
              <a:t>Trân trọng thành tựu, giá trị của chủ nghĩa xã hội, sẵn sàng đóng góp xây dựng chủ nghĩa xã hội ở Việt Nam</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Khởi động</a:t>
            </a:r>
          </a:p>
        </p:txBody>
      </p:sp>
      <p:sp>
        <p:nvSpPr>
          <p:cNvPr id="5" name="Rounded Rectangle 4"/>
          <p:cNvSpPr/>
          <p:nvPr/>
        </p:nvSpPr>
        <p:spPr>
          <a:xfrm>
            <a:off x="1463040" y="1737360"/>
            <a:ext cx="9997135" cy="4206240"/>
          </a:xfrm>
          <a:prstGeom prst="roundRect">
            <a:avLst>
              <a:gd name="adj" fmla="val 8000"/>
            </a:avLst>
          </a:prstGeom>
          <a:solidFill>
            <a:srgbClr val="FFFFFF"/>
          </a:solidFill>
          <a:ln w="5080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685800" y="1417320"/>
            <a:ext cx="1188720" cy="118872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85800" y="1417320"/>
            <a:ext cx="1188720" cy="1188720"/>
          </a:xfrm>
          <a:prstGeom prst="rect">
            <a:avLst/>
          </a:prstGeom>
          <a:noFill/>
        </p:spPr>
        <p:txBody>
          <a:bodyPr wrap="square" anchor="ctr">
            <a:noAutofit/>
          </a:bodyPr>
          <a:lstStyle/>
          <a:p>
            <a:pPr algn="ctr">
              <a:spcAft>
                <a:spcPts val="1800"/>
              </a:spcAft>
            </a:pPr>
            <a:r>
              <a:rPr sz="5400" b="1" i="0">
                <a:solidFill>
                  <a:srgbClr val="FFFFFF"/>
                </a:solidFill>
                <a:latin typeface="Arial"/>
              </a:rPr>
              <a:t>?</a:t>
            </a:r>
          </a:p>
        </p:txBody>
      </p:sp>
      <p:sp>
        <p:nvSpPr>
          <p:cNvPr id="8" name="TextBox 7"/>
          <p:cNvSpPr txBox="1"/>
          <p:nvPr/>
        </p:nvSpPr>
        <p:spPr>
          <a:xfrm>
            <a:off x="1920240" y="2011680"/>
            <a:ext cx="8899855" cy="3657600"/>
          </a:xfrm>
          <a:prstGeom prst="rect">
            <a:avLst/>
          </a:prstGeom>
          <a:noFill/>
        </p:spPr>
        <p:txBody>
          <a:bodyPr wrap="square" anchor="ctr">
            <a:noAutofit/>
          </a:bodyPr>
          <a:lstStyle/>
          <a:p>
            <a:pPr algn="ctr">
              <a:spcAft>
                <a:spcPts val="1200"/>
              </a:spcAft>
            </a:pPr>
            <a:r>
              <a:rPr sz="3600" b="1" i="0">
                <a:solidFill>
                  <a:srgbClr val="1F2937"/>
                </a:solidFill>
                <a:latin typeface="Arial"/>
              </a:rPr>
              <a:t>Sau Chiến tranh thế giới thứ hai, chủ nghĩa xã hội trở thành một hệ thống thế giới. Em biết gì về sự phát triển và thành tựu của chủ nghĩa xã hội từ đó đến nay?</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1a. Chủ nghĩa xã hội ở Đông Âu</a:t>
            </a:r>
          </a:p>
        </p:txBody>
      </p:sp>
      <p:sp>
        <p:nvSpPr>
          <p:cNvPr id="5" name="Rectangle 4"/>
          <p:cNvSpPr/>
          <p:nvPr/>
        </p:nvSpPr>
        <p:spPr>
          <a:xfrm>
            <a:off x="4078343" y="1408176"/>
            <a:ext cx="4035007" cy="4270248"/>
          </a:xfrm>
          <a:prstGeom prst="rect">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4-h1.png"/>
          <p:cNvPicPr>
            <a:picLocks noChangeAspect="1"/>
          </p:cNvPicPr>
          <p:nvPr/>
        </p:nvPicPr>
        <p:blipFill>
          <a:blip r:embed="rId3"/>
          <a:stretch>
            <a:fillRect/>
          </a:stretch>
        </p:blipFill>
        <p:spPr>
          <a:xfrm>
            <a:off x="4133207" y="1463040"/>
            <a:ext cx="3925279"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500"/>
              </a:spcAft>
            </a:pPr>
            <a:r>
              <a:rPr sz="1700" b="0" i="1">
                <a:solidFill>
                  <a:srgbClr val="1F2937"/>
                </a:solidFill>
                <a:latin typeface="Arial"/>
              </a:rPr>
              <a:t>Hình 1. Lược đồ các nước dân chủ nhân dân ở Đông Âu sau Chiến tranh thế giới thứ hai (SGK tr.22)</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800"/>
              </a:spcAft>
            </a:pPr>
            <a:r>
              <a:rPr sz="2400" b="1" i="0">
                <a:solidFill>
                  <a:srgbClr val="FFFFFF"/>
                </a:solidFill>
                <a:latin typeface="Arial"/>
              </a:rPr>
              <a:t>Đông Âu: hai giai đoạn phát triển (1945 – giữa những năm 70)</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800"/>
              </a:spcAft>
              <a:buFont typeface="Arial"/>
              <a:buChar char="•"/>
            </a:pPr>
            <a:r>
              <a:rPr sz="2300" b="0" i="0">
                <a:solidFill>
                  <a:srgbClr val="1F2937"/>
                </a:solidFill>
                <a:latin typeface="Arial"/>
              </a:rPr>
              <a:t>Thắng lợi của Hồng quân Liên Xô tiêu diệt phát xít tạo điều kiện cho nhân dân Đông Âu giành chính quyền, lập nhà nước dân chủ nhân dân</a:t>
            </a:r>
          </a:p>
          <a:p>
            <a:pPr marL="411480" indent="-365760">
              <a:spcAft>
                <a:spcPts val="800"/>
              </a:spcAft>
              <a:buFont typeface="Arial"/>
              <a:buChar char="•"/>
            </a:pPr>
            <a:r>
              <a:rPr sz="2300" b="0" i="0">
                <a:solidFill>
                  <a:srgbClr val="1F2937"/>
                </a:solidFill>
                <a:latin typeface="Arial"/>
              </a:rPr>
              <a:t>1945–1949: hoàn thành nhiệm vụ cách mạng dân chủ nhân dân: cải cách ruộng đất, quốc hữu hoá nhà máy xí nghiệp tư bản, thực hiện quyền tự do dân chủ</a:t>
            </a:r>
          </a:p>
          <a:p>
            <a:pPr marL="411480" indent="-365760">
              <a:spcAft>
                <a:spcPts val="800"/>
              </a:spcAft>
              <a:buFont typeface="Arial"/>
              <a:buChar char="•"/>
            </a:pPr>
            <a:r>
              <a:rPr sz="2300" b="0" i="0">
                <a:solidFill>
                  <a:srgbClr val="1F2937"/>
                </a:solidFill>
                <a:latin typeface="Arial"/>
              </a:rPr>
              <a:t>1949 – giữa những năm 70: xây dựng chủ nghĩa xã hội, với sự giúp đỡ của Liên Xô thực hiện công nghiệp hoá, điện khí hoá, phát triển nông nghiệp</a:t>
            </a:r>
          </a:p>
          <a:p>
            <a:pPr marL="411480" indent="-365760">
              <a:spcAft>
                <a:spcPts val="800"/>
              </a:spcAft>
              <a:buFont typeface="Arial"/>
              <a:buChar char="•"/>
            </a:pPr>
            <a:r>
              <a:rPr sz="2300" b="0" i="0">
                <a:solidFill>
                  <a:srgbClr val="1F2937"/>
                </a:solidFill>
                <a:latin typeface="Arial"/>
              </a:rPr>
              <a:t>Từ nước nghèo thành quốc gia có nền công nghiệp, nông nghiệp phát triển</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800"/>
              </a:spcAft>
            </a:pPr>
            <a:r>
              <a:rPr sz="2500" b="1" i="0">
                <a:solidFill>
                  <a:srgbClr val="FFFFFF"/>
                </a:solidFill>
                <a:latin typeface="Arial"/>
              </a:rPr>
              <a:t>Hoạt động: Hoàn thành bảng Đông Âu 1945 – giữa những năm 70</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Điền bảng 2 cột: Giai đoạn – Nét chính (không nhìn sách)</a:t>
            </a:r>
          </a:p>
          <a:p>
            <a:pPr marL="411480" indent="-365760">
              <a:spcAft>
                <a:spcPts val="900"/>
              </a:spcAft>
              <a:buFont typeface="Arial"/>
              <a:buChar char="•"/>
            </a:pPr>
            <a:r>
              <a:rPr sz="2800" b="0" i="0">
                <a:solidFill>
                  <a:srgbClr val="1F2937"/>
                </a:solidFill>
                <a:latin typeface="Arial"/>
              </a:rPr>
              <a:t>Đối chiếu với bảng trong SGK tr.23 và sửa</a:t>
            </a:r>
          </a:p>
        </p:txBody>
      </p:sp>
      <p:sp>
        <p:nvSpPr>
          <p:cNvPr id="7" name="Oval 6"/>
          <p:cNvSpPr/>
          <p:nvPr/>
        </p:nvSpPr>
        <p:spPr>
          <a:xfrm>
            <a:off x="8556955" y="1600200"/>
            <a:ext cx="2743200" cy="274320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4</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Cặp đôi</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1b. Mở rộng ở châu Á</a:t>
            </a:r>
          </a:p>
        </p:txBody>
      </p:sp>
      <p:sp>
        <p:nvSpPr>
          <p:cNvPr id="5" name="Rectangle 4"/>
          <p:cNvSpPr/>
          <p:nvPr/>
        </p:nvSpPr>
        <p:spPr>
          <a:xfrm>
            <a:off x="2404973" y="1408176"/>
            <a:ext cx="7381747" cy="4270248"/>
          </a:xfrm>
          <a:prstGeom prst="rect">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4-h2.png"/>
          <p:cNvPicPr>
            <a:picLocks noChangeAspect="1"/>
          </p:cNvPicPr>
          <p:nvPr/>
        </p:nvPicPr>
        <p:blipFill>
          <a:blip r:embed="rId3"/>
          <a:stretch>
            <a:fillRect/>
          </a:stretch>
        </p:blipFill>
        <p:spPr>
          <a:xfrm>
            <a:off x="2459837" y="1463040"/>
            <a:ext cx="7272020"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500"/>
              </a:spcAft>
            </a:pPr>
            <a:r>
              <a:rPr sz="1700" b="0" i="1">
                <a:solidFill>
                  <a:srgbClr val="1F2937"/>
                </a:solidFill>
                <a:latin typeface="Arial"/>
              </a:rPr>
              <a:t>Hình 2. Mao Trạch Đông tuyên bố thành lập nước Cộng hoà Nhân dân Trung Hoa (1949) (SGK tr.23)</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1b. Mở rộng ở châu Á và Mĩ La-tinh</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800"/>
              </a:spcAft>
              <a:buFont typeface="Arial"/>
              <a:buChar char="•"/>
            </a:pPr>
            <a:r>
              <a:rPr sz="2300" b="0" i="0">
                <a:solidFill>
                  <a:srgbClr val="1F2937"/>
                </a:solidFill>
                <a:latin typeface="Arial"/>
              </a:rPr>
              <a:t>Châu Á: Trung Quốc (1949), Việt Nam (miền Bắc 1954, cả nước sau 1975–1976), Lào (12-1975) lựa chọn con đường xã hội chủ nghĩa</a:t>
            </a:r>
          </a:p>
          <a:p>
            <a:pPr marL="411480" indent="-365760">
              <a:spcAft>
                <a:spcPts val="800"/>
              </a:spcAft>
              <a:buFont typeface="Arial"/>
              <a:buChar char="•"/>
            </a:pPr>
            <a:r>
              <a:rPr sz="2300" b="0" i="0">
                <a:solidFill>
                  <a:srgbClr val="1F2937"/>
                </a:solidFill>
                <a:latin typeface="Arial"/>
              </a:rPr>
              <a:t>Mĩ La-tinh: sau thắng lợi cách mạng Cu-ba (1959), Cộng hoà Cu-ba thành lập; từ 1961 xây dựng xã hội chủ nghĩa</a:t>
            </a:r>
          </a:p>
          <a:p>
            <a:pPr marL="411480" indent="-365760">
              <a:spcAft>
                <a:spcPts val="800"/>
              </a:spcAft>
              <a:buFont typeface="Arial"/>
              <a:buChar char="•"/>
            </a:pPr>
            <a:r>
              <a:rPr sz="2300" b="0" i="0">
                <a:solidFill>
                  <a:srgbClr val="1F2937"/>
                </a:solidFill>
                <a:latin typeface="Arial"/>
              </a:rPr>
              <a:t>Cu-ba kiên định dù chịu cấm vận của Mĩ; đạt thành tựu về công nghiệp, nông nghiệp, giáo dục, y tế, văn hoá</a:t>
            </a:r>
          </a:p>
          <a:p>
            <a:pPr marL="411480" indent="-365760">
              <a:spcAft>
                <a:spcPts val="800"/>
              </a:spcAft>
              <a:buFont typeface="Arial"/>
              <a:buChar char="•"/>
            </a:pPr>
            <a:r>
              <a:rPr sz="2300" b="0" i="0">
                <a:solidFill>
                  <a:srgbClr val="1F2937"/>
                </a:solidFill>
                <a:latin typeface="Arial"/>
              </a:rPr>
              <a:t>Chủ nghĩa xã hội từ một nước trở thành hệ thống thế giới: trước Chiến tranh thế giới thứ hai chiếm ~17% diện tích, 9% dân số; sau đó khoảng 1/4 diện tích, 35% dân số, 30% giá trị sản lượng công nghiệp thế giới</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1F2937"/>
                </a:solidFill>
                <a:latin typeface="Arial"/>
              </a:rPr>
              <a:t>Năm nào nước Cộng hoà Nhân dân Trung Hoa được thành lập?</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1945</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1949</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1954</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1959</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B</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B7280"/>
                </a:solidFill>
                <a:latin typeface="Arial"/>
              </a:rPr>
              <a:t>Năm nào nước Cộng hoà Nhân dân Trung Hoa được thành lập?</a:t>
            </a:r>
          </a:p>
        </p:txBody>
      </p:sp>
      <p:sp>
        <p:nvSpPr>
          <p:cNvPr id="6" name="Rounded Rectangle 5"/>
          <p:cNvSpPr/>
          <p:nvPr/>
        </p:nvSpPr>
        <p:spPr>
          <a:xfrm>
            <a:off x="640080" y="2331720"/>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1945</a:t>
            </a:r>
          </a:p>
        </p:txBody>
      </p:sp>
      <p:sp>
        <p:nvSpPr>
          <p:cNvPr id="10" name="Rounded Rectangle 9"/>
          <p:cNvSpPr/>
          <p:nvPr/>
        </p:nvSpPr>
        <p:spPr>
          <a:xfrm>
            <a:off x="640080" y="3038094"/>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700"/>
              </a:spcAft>
            </a:pPr>
            <a:r>
              <a:rPr sz="2100" b="1" i="0">
                <a:solidFill>
                  <a:srgbClr val="FFFFFF"/>
                </a:solidFill>
                <a:latin typeface="Arial"/>
              </a:rPr>
              <a:t>1949</a:t>
            </a:r>
          </a:p>
        </p:txBody>
      </p:sp>
      <p:sp>
        <p:nvSpPr>
          <p:cNvPr id="14" name="Rounded Rectangle 13"/>
          <p:cNvSpPr/>
          <p:nvPr/>
        </p:nvSpPr>
        <p:spPr>
          <a:xfrm>
            <a:off x="640080" y="3744468"/>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1954</a:t>
            </a:r>
          </a:p>
        </p:txBody>
      </p:sp>
      <p:sp>
        <p:nvSpPr>
          <p:cNvPr id="18" name="Rounded Rectangle 17"/>
          <p:cNvSpPr/>
          <p:nvPr/>
        </p:nvSpPr>
        <p:spPr>
          <a:xfrm>
            <a:off x="640080" y="4450842"/>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1959</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700"/>
              </a:spcAft>
            </a:pPr>
            <a:r>
              <a:rPr sz="2200" b="0" i="0">
                <a:solidFill>
                  <a:srgbClr val="1F2937"/>
                </a:solidFill>
                <a:latin typeface="Arial"/>
              </a:rPr>
              <a:t>Giải thích: SGK tr.23: năm 1949 sau khi hoàn thành cách mạng dân tộc dân chủ nhân dân. (1959 là cách mạng Cu-ba thắng lợi.)</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000"/>
              </a:spcAft>
            </a:pPr>
            <a:r>
              <a:rPr sz="3000" b="1" i="0">
                <a:solidFill>
                  <a:srgbClr val="FFFFFF"/>
                </a:solidFill>
                <a:latin typeface="Arial"/>
              </a:rPr>
              <a:t>2. Chủ nghĩa xã hội ở Đông Âu khủng hoảng, sụp đổ</a:t>
            </a:r>
          </a:p>
        </p:txBody>
      </p:sp>
      <p:sp>
        <p:nvSpPr>
          <p:cNvPr id="5" name="Rectangle 4"/>
          <p:cNvSpPr/>
          <p:nvPr/>
        </p:nvSpPr>
        <p:spPr>
          <a:xfrm>
            <a:off x="2918619" y="1408176"/>
            <a:ext cx="6354455" cy="4270248"/>
          </a:xfrm>
          <a:prstGeom prst="rect">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4-h3.png"/>
          <p:cNvPicPr>
            <a:picLocks noChangeAspect="1"/>
          </p:cNvPicPr>
          <p:nvPr/>
        </p:nvPicPr>
        <p:blipFill>
          <a:blip r:embed="rId3"/>
          <a:stretch>
            <a:fillRect/>
          </a:stretch>
        </p:blipFill>
        <p:spPr>
          <a:xfrm>
            <a:off x="2973483" y="1463040"/>
            <a:ext cx="6244727"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1F2937"/>
                </a:solidFill>
                <a:latin typeface="Arial"/>
              </a:rPr>
              <a:t>Hình 3. Bức tường Béc-lin bị phá bỏ (11-1989) (SGK tr.24)</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Nguyên nhân sụp đổ ở Đông Âu và Liên Xô</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800"/>
              </a:spcAft>
              <a:buFont typeface="Arial"/>
              <a:buChar char="•"/>
            </a:pPr>
            <a:r>
              <a:rPr sz="2500" b="0" i="0">
                <a:solidFill>
                  <a:srgbClr val="1F2937"/>
                </a:solidFill>
                <a:latin typeface="Arial"/>
              </a:rPr>
              <a:t>Một: đường lối lãnh đạo chủ quan, duy ý chí; mô hình kinh tế tập trung, quan liêu, bao cấp; chậm đổi mới cơ chế quản lí kinh tế</a:t>
            </a:r>
          </a:p>
          <a:p>
            <a:pPr marL="411480" indent="-365760">
              <a:spcAft>
                <a:spcPts val="800"/>
              </a:spcAft>
              <a:buFont typeface="Arial"/>
              <a:buChar char="•"/>
            </a:pPr>
            <a:r>
              <a:rPr sz="2500" b="0" i="0">
                <a:solidFill>
                  <a:srgbClr val="1F2937"/>
                </a:solidFill>
                <a:latin typeface="Arial"/>
              </a:rPr>
              <a:t>Hai: không áp dụng kịp thời thành tựu cách mạng khoa học – công nghệ; năng suất lao động suy giảm; khủng hoảng lòng tin</a:t>
            </a:r>
          </a:p>
          <a:p>
            <a:pPr marL="411480" indent="-365760">
              <a:spcAft>
                <a:spcPts val="800"/>
              </a:spcAft>
              <a:buFont typeface="Arial"/>
              <a:buChar char="•"/>
            </a:pPr>
            <a:r>
              <a:rPr sz="2500" b="0" i="0">
                <a:solidFill>
                  <a:srgbClr val="1F2937"/>
                </a:solidFill>
                <a:latin typeface="Arial"/>
              </a:rPr>
              <a:t>Ba: cải cách, cải tổ sai lầm; xoá bỏ vai trò lãnh đạo của Đảng Cộng sản</a:t>
            </a:r>
          </a:p>
          <a:p>
            <a:pPr marL="411480" indent="-365760">
              <a:spcAft>
                <a:spcPts val="800"/>
              </a:spcAft>
              <a:buFont typeface="Arial"/>
              <a:buChar char="•"/>
            </a:pPr>
            <a:r>
              <a:rPr sz="2500" b="0" i="0">
                <a:solidFill>
                  <a:srgbClr val="1F2937"/>
                </a:solidFill>
                <a:latin typeface="Arial"/>
              </a:rPr>
              <a:t>Bốn: các lực lượng thù địch trong và ngoài nước chống phá</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800"/>
              </a:spcAft>
            </a:pPr>
            <a:r>
              <a:rPr sz="2400" b="1" i="0">
                <a:solidFill>
                  <a:srgbClr val="FFFFFF"/>
                </a:solidFill>
                <a:latin typeface="Arial"/>
              </a:rPr>
              <a:t>Hoạt động: Giải thích sự sụp đổ của mô hình chủ nghĩa xã hội cũ</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Khai thác Tư liệu (SGK tr.25) và 4 nguyên nhân cơ bản</a:t>
            </a:r>
          </a:p>
          <a:p>
            <a:pPr marL="411480" indent="-365760">
              <a:spcAft>
                <a:spcPts val="900"/>
              </a:spcAft>
              <a:buFont typeface="Arial"/>
              <a:buChar char="•"/>
            </a:pPr>
            <a:r>
              <a:rPr sz="2800" b="0" i="0">
                <a:solidFill>
                  <a:srgbClr val="1F2937"/>
                </a:solidFill>
                <a:latin typeface="Arial"/>
              </a:rPr>
              <a:t>Xếp 4 nguyên nhân vào 2 nhóm: chủ quan (bên trong) – khách quan (bên ngoài)</a:t>
            </a:r>
          </a:p>
          <a:p>
            <a:pPr marL="411480" indent="-365760">
              <a:spcAft>
                <a:spcPts val="900"/>
              </a:spcAft>
              <a:buFont typeface="Arial"/>
              <a:buChar char="•"/>
            </a:pPr>
            <a:r>
              <a:rPr sz="2800" b="0" i="0">
                <a:solidFill>
                  <a:srgbClr val="1F2937"/>
                </a:solidFill>
                <a:latin typeface="Arial"/>
              </a:rPr>
              <a:t>Chọn nguyên nhân em cho là quan trọng nhất và giải thích</a:t>
            </a:r>
          </a:p>
        </p:txBody>
      </p:sp>
      <p:sp>
        <p:nvSpPr>
          <p:cNvPr id="7" name="Oval 6"/>
          <p:cNvSpPr/>
          <p:nvPr/>
        </p:nvSpPr>
        <p:spPr>
          <a:xfrm>
            <a:off x="8556955" y="1600200"/>
            <a:ext cx="2743200" cy="274320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6</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Nhóm 4</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1F2937"/>
                </a:solidFill>
                <a:latin typeface="Arial"/>
              </a:rPr>
              <a:t>Nhà nước Liên bang Xô viết tan rã vào thời gian nào?</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Tháng 12-1989</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Tháng 12-1990</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Tháng 12-1991</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Tháng 12-1992</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C</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B7280"/>
                </a:solidFill>
                <a:latin typeface="Arial"/>
              </a:rPr>
              <a:t>Nhà nước Liên bang Xô viết tan rã vào thời gian nào?</a:t>
            </a:r>
          </a:p>
        </p:txBody>
      </p:sp>
      <p:sp>
        <p:nvSpPr>
          <p:cNvPr id="6" name="Rounded Rectangle 5"/>
          <p:cNvSpPr/>
          <p:nvPr/>
        </p:nvSpPr>
        <p:spPr>
          <a:xfrm>
            <a:off x="640080" y="2331720"/>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Tháng 12-1989</a:t>
            </a:r>
          </a:p>
        </p:txBody>
      </p:sp>
      <p:sp>
        <p:nvSpPr>
          <p:cNvPr id="10" name="Rounded Rectangle 9"/>
          <p:cNvSpPr/>
          <p:nvPr/>
        </p:nvSpPr>
        <p:spPr>
          <a:xfrm>
            <a:off x="640080" y="3038094"/>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Tháng 12-1990</a:t>
            </a:r>
          </a:p>
        </p:txBody>
      </p:sp>
      <p:sp>
        <p:nvSpPr>
          <p:cNvPr id="14" name="Rounded Rectangle 13"/>
          <p:cNvSpPr/>
          <p:nvPr/>
        </p:nvSpPr>
        <p:spPr>
          <a:xfrm>
            <a:off x="640080" y="3744468"/>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100" b="1" i="0">
                <a:solidFill>
                  <a:srgbClr val="FFFFFF"/>
                </a:solidFill>
                <a:latin typeface="Arial"/>
              </a:rPr>
              <a:t>Tháng 12-1991</a:t>
            </a:r>
          </a:p>
        </p:txBody>
      </p:sp>
      <p:sp>
        <p:nvSpPr>
          <p:cNvPr id="18" name="Rounded Rectangle 17"/>
          <p:cNvSpPr/>
          <p:nvPr/>
        </p:nvSpPr>
        <p:spPr>
          <a:xfrm>
            <a:off x="640080" y="4450842"/>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Tháng 12-1992</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700"/>
              </a:spcAft>
            </a:pPr>
            <a:r>
              <a:rPr sz="2200" b="0" i="0">
                <a:solidFill>
                  <a:srgbClr val="1F2937"/>
                </a:solidFill>
                <a:latin typeface="Arial"/>
              </a:rPr>
              <a:t>Giải thích: SGK tr.25: tháng 12-1991, chấm dứt chế độ xã hội chủ nghĩa ở Liên Xô sau hơn 70 năm tồn tại.</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3a. Chủ nghĩa xã hội từ năm 1991 đến nay</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700" b="0" i="0">
                <a:solidFill>
                  <a:srgbClr val="1F2937"/>
                </a:solidFill>
                <a:latin typeface="Arial"/>
              </a:rPr>
              <a:t>Châu Á: Trung Quốc, Việt Nam, Lào từng bước cải cách, mở cửa, đổi mới, kiên định con đường xã hội chủ nghĩa</a:t>
            </a:r>
          </a:p>
          <a:p>
            <a:pPr marL="411480" indent="-365760">
              <a:spcAft>
                <a:spcPts val="900"/>
              </a:spcAft>
              <a:buFont typeface="Arial"/>
              <a:buChar char="•"/>
            </a:pPr>
            <a:r>
              <a:rPr sz="2700" b="0" i="0">
                <a:solidFill>
                  <a:srgbClr val="1F2937"/>
                </a:solidFill>
                <a:latin typeface="Arial"/>
              </a:rPr>
              <a:t>Việt Nam: đổi mới từ 1986, thoát khủng hoảng, thành nước đang phát triển thu nhập trung bình</a:t>
            </a:r>
          </a:p>
          <a:p>
            <a:pPr marL="411480" indent="-365760">
              <a:spcAft>
                <a:spcPts val="900"/>
              </a:spcAft>
              <a:buFont typeface="Arial"/>
              <a:buChar char="•"/>
            </a:pPr>
            <a:r>
              <a:rPr sz="2700" b="0" i="0">
                <a:solidFill>
                  <a:srgbClr val="1F2937"/>
                </a:solidFill>
                <a:latin typeface="Arial"/>
              </a:rPr>
              <a:t>Lào: từ 1986 đổi mới toàn diện, công nghiệp hoá, hiện đại hoá; hơn 35 năm đạt thành tựu cơ bản</a:t>
            </a:r>
          </a:p>
          <a:p>
            <a:pPr marL="411480" indent="-365760">
              <a:spcAft>
                <a:spcPts val="900"/>
              </a:spcAft>
              <a:buFont typeface="Arial"/>
              <a:buChar char="•"/>
            </a:pPr>
            <a:r>
              <a:rPr sz="2700" b="0" i="0">
                <a:solidFill>
                  <a:srgbClr val="1F2937"/>
                </a:solidFill>
                <a:latin typeface="Arial"/>
              </a:rPr>
              <a:t>Mĩ La-tinh: Cu-ba kiên định xã hội chủ nghĩa, cải cách kinh tế từng bước, chọn lọc; giáo dục, y tế miễn phí là ưu tiên</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Lào đổi mới, hội nhập</a:t>
            </a:r>
          </a:p>
        </p:txBody>
      </p:sp>
      <p:sp>
        <p:nvSpPr>
          <p:cNvPr id="5" name="Rectangle 4"/>
          <p:cNvSpPr/>
          <p:nvPr/>
        </p:nvSpPr>
        <p:spPr>
          <a:xfrm>
            <a:off x="2126341" y="1408176"/>
            <a:ext cx="7939011" cy="4270248"/>
          </a:xfrm>
          <a:prstGeom prst="rect">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4-h4.png"/>
          <p:cNvPicPr>
            <a:picLocks noChangeAspect="1"/>
          </p:cNvPicPr>
          <p:nvPr/>
        </p:nvPicPr>
        <p:blipFill>
          <a:blip r:embed="rId3"/>
          <a:stretch>
            <a:fillRect/>
          </a:stretch>
        </p:blipFill>
        <p:spPr>
          <a:xfrm>
            <a:off x="2181205" y="1463040"/>
            <a:ext cx="7829283"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500"/>
              </a:spcAft>
            </a:pPr>
            <a:r>
              <a:rPr sz="1700" b="0" i="1">
                <a:solidFill>
                  <a:srgbClr val="1F2937"/>
                </a:solidFill>
                <a:latin typeface="Arial"/>
              </a:rPr>
              <a:t>Hình 4. Đại hội đại biểu toàn quốc Đảng Nhân dân Cách mạng Lào lần thứ XI (1-2021) (SGK tr.26)</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200" b="1" i="0">
                <a:solidFill>
                  <a:srgbClr val="FFFFFF"/>
                </a:solidFill>
                <a:latin typeface="Arial"/>
              </a:rPr>
              <a:t>3b. Cải cách mở cửa ở Trung Quốc (từ 12-1978)</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600" b="0" i="0">
                <a:solidFill>
                  <a:srgbClr val="1F2937"/>
                </a:solidFill>
                <a:latin typeface="Arial"/>
              </a:rPr>
              <a:t>Chuyển đổi thành công sang nền kinh tế thị trường xã hội chủ nghĩa</a:t>
            </a:r>
          </a:p>
          <a:p>
            <a:pPr marL="411480" indent="-365760">
              <a:spcAft>
                <a:spcPts val="900"/>
              </a:spcAft>
              <a:buFont typeface="Arial"/>
              <a:buChar char="•"/>
            </a:pPr>
            <a:r>
              <a:rPr sz="2600" b="0" i="0">
                <a:solidFill>
                  <a:srgbClr val="1F2937"/>
                </a:solidFill>
                <a:latin typeface="Arial"/>
              </a:rPr>
              <a:t>Kinh tế: GDP từ 367,9 tỉ nhân dân tệ (1978) lên hơn 114 nghìn tỉ (2021); tăng trưởng bình quân khoảng 9,5%/năm (1980–2017); từ thứ 8 lên thứ 2 thế giới (từ 2010)</a:t>
            </a:r>
          </a:p>
          <a:p>
            <a:pPr marL="411480" indent="-365760">
              <a:spcAft>
                <a:spcPts val="900"/>
              </a:spcAft>
              <a:buFont typeface="Arial"/>
              <a:buChar char="•"/>
            </a:pPr>
            <a:r>
              <a:rPr sz="2600" b="0" i="0">
                <a:solidFill>
                  <a:srgbClr val="1F2937"/>
                </a:solidFill>
                <a:latin typeface="Arial"/>
              </a:rPr>
              <a:t>Khoa học – công nghệ: tàu Thần Châu, định vị Bắc Đẩu, đường sắt cao tốc, trí tuệ nhân tạo, công nghệ sinh học</a:t>
            </a:r>
          </a:p>
          <a:p>
            <a:pPr marL="411480" indent="-365760">
              <a:spcAft>
                <a:spcPts val="900"/>
              </a:spcAft>
              <a:buFont typeface="Arial"/>
              <a:buChar char="•"/>
            </a:pPr>
            <a:r>
              <a:rPr sz="2600" b="0" i="0">
                <a:solidFill>
                  <a:srgbClr val="1F2937"/>
                </a:solidFill>
                <a:latin typeface="Arial"/>
              </a:rPr>
              <a:t>Văn hoá – giáo dục: cải cách giáo dục toàn diện; xã hội: xoá đói giảm nghèo, an sinh xã hội</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Thâm Quyến – kết quả của cải cách mở cửa</a:t>
            </a:r>
          </a:p>
        </p:txBody>
      </p:sp>
      <p:sp>
        <p:nvSpPr>
          <p:cNvPr id="5" name="Rectangle 4"/>
          <p:cNvSpPr/>
          <p:nvPr/>
        </p:nvSpPr>
        <p:spPr>
          <a:xfrm>
            <a:off x="2483702" y="1408176"/>
            <a:ext cx="7224290" cy="4270248"/>
          </a:xfrm>
          <a:prstGeom prst="rect">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4-h6.png"/>
          <p:cNvPicPr>
            <a:picLocks noChangeAspect="1"/>
          </p:cNvPicPr>
          <p:nvPr/>
        </p:nvPicPr>
        <p:blipFill>
          <a:blip r:embed="rId3"/>
          <a:stretch>
            <a:fillRect/>
          </a:stretch>
        </p:blipFill>
        <p:spPr>
          <a:xfrm>
            <a:off x="2538566" y="1463040"/>
            <a:ext cx="7114562"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600"/>
              </a:spcAft>
            </a:pPr>
            <a:r>
              <a:rPr sz="1900" b="0" i="1">
                <a:solidFill>
                  <a:srgbClr val="1F2937"/>
                </a:solidFill>
                <a:latin typeface="Arial"/>
              </a:rPr>
              <a:t>Hình 6. Một góc thành phố Thâm Quyến (Quảng Đông, Trung Quốc) ngày nay (SGK tr.27)</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1F2937"/>
                </a:solidFill>
                <a:latin typeface="Arial"/>
              </a:rPr>
              <a:t>Một nguyên nhân cơ bản dẫn tới sự sụp đổ của chủ nghĩa xã hội ở Đông Âu và Liên Xô là:</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500"/>
              </a:spcAft>
            </a:pPr>
            <a:r>
              <a:rPr sz="1600" b="0" i="0">
                <a:solidFill>
                  <a:srgbClr val="1F2937"/>
                </a:solidFill>
                <a:latin typeface="Arial"/>
              </a:rPr>
              <a:t>Thiếu tài nguyên thiên nhiên</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500"/>
              </a:spcAft>
            </a:pPr>
            <a:r>
              <a:rPr sz="1600" b="0" i="0">
                <a:solidFill>
                  <a:srgbClr val="1F2937"/>
                </a:solidFill>
                <a:latin typeface="Arial"/>
              </a:rPr>
              <a:t>Đường lối lãnh đạo chủ quan, duy ý chí; mô hình kinh tế tập trung, quan liêu, bao cấp</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500"/>
              </a:spcAft>
            </a:pPr>
            <a:r>
              <a:rPr sz="1600" b="0" i="0">
                <a:solidFill>
                  <a:srgbClr val="1F2937"/>
                </a:solidFill>
                <a:latin typeface="Arial"/>
              </a:rPr>
              <a:t>Sự giúp đỡ quá mức của Liên Xô</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500"/>
              </a:spcAft>
            </a:pPr>
            <a:r>
              <a:rPr sz="1600" b="0" i="0">
                <a:solidFill>
                  <a:srgbClr val="1F2937"/>
                </a:solidFill>
                <a:latin typeface="Arial"/>
              </a:rPr>
              <a:t>Không có công nghiệp</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B</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B7280"/>
                </a:solidFill>
                <a:latin typeface="Arial"/>
              </a:rPr>
              <a:t>Một nguyên nhân cơ bản dẫn tới sự sụp đổ của chủ nghĩa xã hội ở Đông Âu và Liên Xô là:</a:t>
            </a:r>
          </a:p>
        </p:txBody>
      </p:sp>
      <p:sp>
        <p:nvSpPr>
          <p:cNvPr id="6" name="Rounded Rectangle 5"/>
          <p:cNvSpPr/>
          <p:nvPr/>
        </p:nvSpPr>
        <p:spPr>
          <a:xfrm>
            <a:off x="640080" y="2331720"/>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500"/>
              </a:spcAft>
            </a:pPr>
            <a:r>
              <a:rPr sz="1600" b="0" i="0">
                <a:solidFill>
                  <a:srgbClr val="4B5563"/>
                </a:solidFill>
                <a:latin typeface="Arial"/>
              </a:rPr>
              <a:t>Thiếu tài nguyên thiên nhiên</a:t>
            </a:r>
          </a:p>
        </p:txBody>
      </p:sp>
      <p:sp>
        <p:nvSpPr>
          <p:cNvPr id="10" name="Rounded Rectangle 9"/>
          <p:cNvSpPr/>
          <p:nvPr/>
        </p:nvSpPr>
        <p:spPr>
          <a:xfrm>
            <a:off x="640080" y="3038094"/>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500"/>
              </a:spcAft>
            </a:pPr>
            <a:r>
              <a:rPr sz="1500" b="1" i="0">
                <a:solidFill>
                  <a:srgbClr val="FFFFFF"/>
                </a:solidFill>
                <a:latin typeface="Arial"/>
              </a:rPr>
              <a:t>Đường lối lãnh đạo chủ quan, duy ý chí; mô hình kinh tế tập trung, quan liêu, bao cấp</a:t>
            </a:r>
          </a:p>
        </p:txBody>
      </p:sp>
      <p:sp>
        <p:nvSpPr>
          <p:cNvPr id="14" name="Rounded Rectangle 13"/>
          <p:cNvSpPr/>
          <p:nvPr/>
        </p:nvSpPr>
        <p:spPr>
          <a:xfrm>
            <a:off x="640080" y="3744468"/>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500"/>
              </a:spcAft>
            </a:pPr>
            <a:r>
              <a:rPr sz="1600" b="0" i="0">
                <a:solidFill>
                  <a:srgbClr val="4B5563"/>
                </a:solidFill>
                <a:latin typeface="Arial"/>
              </a:rPr>
              <a:t>Sự giúp đỡ quá mức của Liên Xô</a:t>
            </a:r>
          </a:p>
        </p:txBody>
      </p:sp>
      <p:sp>
        <p:nvSpPr>
          <p:cNvPr id="18" name="Rounded Rectangle 17"/>
          <p:cNvSpPr/>
          <p:nvPr/>
        </p:nvSpPr>
        <p:spPr>
          <a:xfrm>
            <a:off x="640080" y="4450842"/>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500"/>
              </a:spcAft>
            </a:pPr>
            <a:r>
              <a:rPr sz="1600" b="0" i="0">
                <a:solidFill>
                  <a:srgbClr val="4B5563"/>
                </a:solidFill>
                <a:latin typeface="Arial"/>
              </a:rPr>
              <a:t>Không có công nghiệp</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700"/>
              </a:spcAft>
            </a:pPr>
            <a:r>
              <a:rPr sz="2200" b="0" i="0">
                <a:solidFill>
                  <a:srgbClr val="1F2937"/>
                </a:solidFill>
                <a:latin typeface="Arial"/>
              </a:rPr>
              <a:t>Giải thích: SGK tr.25, nguyên nhân thứ nhất.</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1F2937"/>
                </a:solidFill>
                <a:latin typeface="Arial"/>
              </a:rPr>
              <a:t>Trung Quốc thực hiện công cuộc cải cách mở cửa từ:</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Tháng 12-1949</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Tháng 12-1978</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Năm 1986</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Năm 1991</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B</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B7280"/>
                </a:solidFill>
                <a:latin typeface="Arial"/>
              </a:rPr>
              <a:t>Trung Quốc thực hiện công cuộc cải cách mở cửa từ:</a:t>
            </a:r>
          </a:p>
        </p:txBody>
      </p:sp>
      <p:sp>
        <p:nvSpPr>
          <p:cNvPr id="6" name="Rounded Rectangle 5"/>
          <p:cNvSpPr/>
          <p:nvPr/>
        </p:nvSpPr>
        <p:spPr>
          <a:xfrm>
            <a:off x="640080" y="2331720"/>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Tháng 12-1949</a:t>
            </a:r>
          </a:p>
        </p:txBody>
      </p:sp>
      <p:sp>
        <p:nvSpPr>
          <p:cNvPr id="10" name="Rounded Rectangle 9"/>
          <p:cNvSpPr/>
          <p:nvPr/>
        </p:nvSpPr>
        <p:spPr>
          <a:xfrm>
            <a:off x="640080" y="3038094"/>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700"/>
              </a:spcAft>
            </a:pPr>
            <a:r>
              <a:rPr sz="2100" b="1" i="0">
                <a:solidFill>
                  <a:srgbClr val="FFFFFF"/>
                </a:solidFill>
                <a:latin typeface="Arial"/>
              </a:rPr>
              <a:t>Tháng 12-1978</a:t>
            </a:r>
          </a:p>
        </p:txBody>
      </p:sp>
      <p:sp>
        <p:nvSpPr>
          <p:cNvPr id="14" name="Rounded Rectangle 13"/>
          <p:cNvSpPr/>
          <p:nvPr/>
        </p:nvSpPr>
        <p:spPr>
          <a:xfrm>
            <a:off x="640080" y="3744468"/>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Năm 1986</a:t>
            </a:r>
          </a:p>
        </p:txBody>
      </p:sp>
      <p:sp>
        <p:nvSpPr>
          <p:cNvPr id="18" name="Rounded Rectangle 17"/>
          <p:cNvSpPr/>
          <p:nvPr/>
        </p:nvSpPr>
        <p:spPr>
          <a:xfrm>
            <a:off x="640080" y="4450842"/>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Năm 1991</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700"/>
              </a:spcAft>
            </a:pPr>
            <a:r>
              <a:rPr sz="2200" b="0" i="0">
                <a:solidFill>
                  <a:srgbClr val="1F2937"/>
                </a:solidFill>
                <a:latin typeface="Arial"/>
              </a:rPr>
              <a:t>Giải thích: SGK tr.27: từ tháng 12-1978. 1949 là năm thành lập nước; 1986 là đổi mới ở Việt Nam, Lào; 1991 là Liên Xô tan rã.</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23</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Tổng kết</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Sau 1945: chủ nghĩa xã hội mở rộng ở Đông Âu, châu Á, Mĩ La-tinh, thành hệ thống thế giới</a:t>
            </a:r>
          </a:p>
          <a:p>
            <a:pPr marL="411480" indent="-365760">
              <a:spcAft>
                <a:spcPts val="900"/>
              </a:spcAft>
              <a:buFont typeface="Arial"/>
              <a:buChar char="•"/>
            </a:pPr>
            <a:r>
              <a:rPr sz="2800" b="0" i="0">
                <a:solidFill>
                  <a:srgbClr val="1F2937"/>
                </a:solidFill>
                <a:latin typeface="Arial"/>
              </a:rPr>
              <a:t>Cuối thập kỉ 80 – 1991: sụp đổ ở Đông Âu, Liên Xô (4 nguyên nhân cơ bản)</a:t>
            </a:r>
          </a:p>
          <a:p>
            <a:pPr marL="411480" indent="-365760">
              <a:spcAft>
                <a:spcPts val="900"/>
              </a:spcAft>
              <a:buFont typeface="Arial"/>
              <a:buChar char="•"/>
            </a:pPr>
            <a:r>
              <a:rPr sz="2800" b="0" i="0">
                <a:solidFill>
                  <a:srgbClr val="1F2937"/>
                </a:solidFill>
                <a:latin typeface="Arial"/>
              </a:rPr>
              <a:t>Từ 1991: Trung Quốc, Việt Nam, Lào, Cu-ba cải cách, đổi mới, đạt nhiều thành tựu</a:t>
            </a:r>
          </a:p>
          <a:p>
            <a:pPr marL="411480" indent="-365760">
              <a:spcAft>
                <a:spcPts val="900"/>
              </a:spcAft>
              <a:buFont typeface="Arial"/>
              <a:buChar char="•"/>
            </a:pPr>
            <a:r>
              <a:rPr sz="2800" b="0" i="0">
                <a:solidFill>
                  <a:srgbClr val="1F2937"/>
                </a:solidFill>
                <a:latin typeface="Arial"/>
              </a:rPr>
              <a:t>Trung Quốc từ 12-1978: cải cách mở cửa, GDP vươn lên thứ hai thế giới</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24</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Dặn dò</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Luyện tập: lập bảng tóm tắt sự phát triển của chủ nghĩa xã hội ở Đông Âu, châu Á, Mĩ La-tinh từ sau Chiến tranh thế giới thứ hai (SGK tr.28)</a:t>
            </a:r>
          </a:p>
          <a:p>
            <a:pPr marL="411480" indent="-365760">
              <a:spcAft>
                <a:spcPts val="900"/>
              </a:spcAft>
              <a:buFont typeface="Arial"/>
              <a:buChar char="•"/>
            </a:pPr>
            <a:r>
              <a:rPr sz="2800" b="0" i="0">
                <a:solidFill>
                  <a:srgbClr val="1F2937"/>
                </a:solidFill>
                <a:latin typeface="Arial"/>
              </a:rPr>
              <a:t>Vận dụng 1: bài học từ sự sụp đổ ở Đông Âu và Liên Xô đối với xây dựng chủ nghĩa xã hội ở Việt Nam</a:t>
            </a:r>
          </a:p>
          <a:p>
            <a:pPr marL="411480" indent="-365760">
              <a:spcAft>
                <a:spcPts val="900"/>
              </a:spcAft>
              <a:buFont typeface="Arial"/>
              <a:buChar char="•"/>
            </a:pPr>
            <a:r>
              <a:rPr sz="2800" b="0" i="0">
                <a:solidFill>
                  <a:srgbClr val="1F2937"/>
                </a:solidFill>
                <a:latin typeface="Arial"/>
              </a:rPr>
              <a:t>Vận dụng 2: nêu hành động cụ thể của em góp phần xây dựng chủ nghĩa xã hội ở Việt Nam</a:t>
            </a:r>
          </a:p>
          <a:p>
            <a:pPr marL="411480" indent="-365760">
              <a:spcAft>
                <a:spcPts val="900"/>
              </a:spcAft>
              <a:buFont typeface="Arial"/>
              <a:buChar char="•"/>
            </a:pPr>
            <a:r>
              <a:rPr sz="2800" b="0" i="0">
                <a:solidFill>
                  <a:srgbClr val="1F2937"/>
                </a:solidFill>
                <a:latin typeface="Arial"/>
              </a:rPr>
              <a:t>Đọc trước Bài 5 – Chủ đề 3</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