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Chủ đề 2, Bài 3 (gợi ý 1 tiết). Số tiết gợi ý: chưa có KHDH KNTT của tổ, cô chỉnh theo kế hoạch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Lịch sử 11 tr.19.</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tr.19: tác phẩm Mười ngày rung chuyển thế giới. Cho HS chia sẻ hiểu biết, chưa chốt.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Đại hội Xô viết toàn Nga lần thứ hai khai mạc đêm 25-10-1917 (7-11-1917 theo lịch mới) tại Điện Xmô-nưi, tuyên bố thành lập Chính quyền Xô viết do Lê-nin đứng đầu. Nhiệm vụ hàng đầu: đập tan bộ máy nhà nước cũ, xây dựng nhà nước mới của người lao động.</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tr.20.</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tr.20. Hiến pháp 1924: hợp tác tự nguyện giữa các nước cộng hoà, phân định quyền của Liên bang và của các nước cộng hoà, quy định cơ cấu cơ quan Nhà nước tối cao.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(tr.20): Quốc huy gồm búa liềm trên quả địa cầu vẽ trên nền tia nắng mặt trời, xung quanh là bông lúa mì, dòng chữ Giai cấp vô sản thế giới đoàn kết lại.</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Đây cũng là bài Luyện tập 1 (SGK tr.21). ĐGTX: đúng mốc và đúng sự kiện (≥4/5).</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30-12-1922, Đại hội lần thứ nhất các Xô viết toàn Liên bang thông qua Tuyên ngôn và Hiệp ước Liên bang (SGK tr.20). 21-1-1924 là ngày Lê-nin qua đời; 12-1991 Liên Xô tan rã.</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tr.20: Nga, U-crai-na, Bê-lô-rút-xi-a, Ngoại Cáp-ca-dơ. Đến năm 1940 mới gồm 15 nước cộng hoà.</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tr.21.</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Ý nghĩa quốc tế: Liên Xô là biểu tượng, chỗ dựa tinh thần, vật chất to lớn cho phong trào cách mạng thế giới; cổ vũ phong trào giải phóng dân tộc ở châu Á, châu Phi, Mĩ La-tinh; tạo tiền đề cho sự ra đời của hệ thống xã hội chủ nghĩa.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Đây là câu Luyện tập 2 (SGK tr.21). Chỉ dùng thông tin có trong SGK; nếu HS nêu thêm ví dụ ngoài sách, ghi nhận và đối chiếu nguồn sau. Tiêu chí: đúng ý SGK (6đ), có ví dụ (2đ), trình bày rõ (2đ).</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tr.21: Liên Xô là biểu tượng và chỗ dựa tinh thần, vật chất to lớn cho phong trào cách mạng thế giới.</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3A8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500"/>
              </a:spcAft>
            </a:pPr>
            <a:r>
              <a:rPr sz="4300" b="1" i="0">
                <a:solidFill>
                  <a:srgbClr val="FFFFFF"/>
                </a:solidFill>
                <a:latin typeface="Arial"/>
              </a:rPr>
              <a:t>Sự hình thành Liên bang Cộng hoà xã hội chủ nghĩa Xô viết</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11 – Kết nối tri thức – Chủ đề 2, Bài 3</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Trình bày được quá trình hình thành Liên bang Cộng hoà xã hội chủ nghĩa Xô viết</a:t>
            </a:r>
          </a:p>
          <a:p>
            <a:pPr marL="411480" indent="-365760">
              <a:spcAft>
                <a:spcPts val="900"/>
              </a:spcAft>
              <a:buFont typeface="Arial"/>
              <a:buChar char="•"/>
            </a:pPr>
            <a:r>
              <a:rPr sz="2800" b="0" i="0">
                <a:solidFill>
                  <a:srgbClr val="1F2937"/>
                </a:solidFill>
                <a:latin typeface="Arial"/>
              </a:rPr>
              <a:t>Phân tích được ý nghĩa sự ra đời của Liên bang Cộng hoà xã hội chủ nghĩa Xô viết</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Khởi động</a:t>
            </a:r>
          </a:p>
        </p:txBody>
      </p:sp>
      <p:sp>
        <p:nvSpPr>
          <p:cNvPr id="5" name="Rounded Rectangle 4"/>
          <p:cNvSpPr/>
          <p:nvPr/>
        </p:nvSpPr>
        <p:spPr>
          <a:xfrm>
            <a:off x="1463040" y="1737360"/>
            <a:ext cx="9997135" cy="4206240"/>
          </a:xfrm>
          <a:prstGeom prst="roundRect">
            <a:avLst>
              <a:gd name="adj" fmla="val 8000"/>
            </a:avLst>
          </a:prstGeom>
          <a:solidFill>
            <a:srgbClr val="FFFFFF"/>
          </a:solidFill>
          <a:ln w="5080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685800" y="1417320"/>
            <a:ext cx="1188720" cy="118872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417320"/>
            <a:ext cx="1188720" cy="1188720"/>
          </a:xfrm>
          <a:prstGeom prst="rect">
            <a:avLst/>
          </a:prstGeom>
          <a:noFill/>
        </p:spPr>
        <p:txBody>
          <a:bodyPr wrap="square" anchor="ctr">
            <a:noAutofit/>
          </a:bodyPr>
          <a:lstStyle/>
          <a:p>
            <a:pPr algn="ctr">
              <a:spcAft>
                <a:spcPts val="1800"/>
              </a:spcAft>
            </a:pPr>
            <a:r>
              <a:rPr sz="5400" b="1" i="0">
                <a:solidFill>
                  <a:srgbClr val="FFFFFF"/>
                </a:solidFill>
                <a:latin typeface="Arial"/>
              </a:rPr>
              <a:t>?</a:t>
            </a:r>
          </a:p>
        </p:txBody>
      </p:sp>
      <p:sp>
        <p:nvSpPr>
          <p:cNvPr id="8" name="TextBox 7"/>
          <p:cNvSpPr txBox="1"/>
          <p:nvPr/>
        </p:nvSpPr>
        <p:spPr>
          <a:xfrm>
            <a:off x="1920240" y="2011680"/>
            <a:ext cx="8899855" cy="3657600"/>
          </a:xfrm>
          <a:prstGeom prst="rect">
            <a:avLst/>
          </a:prstGeom>
          <a:noFill/>
        </p:spPr>
        <p:txBody>
          <a:bodyPr wrap="square" anchor="ctr">
            <a:noAutofit/>
          </a:bodyPr>
          <a:lstStyle/>
          <a:p>
            <a:pPr algn="ctr">
              <a:spcAft>
                <a:spcPts val="1200"/>
              </a:spcAft>
            </a:pPr>
            <a:r>
              <a:rPr sz="3600" b="1" i="0">
                <a:solidFill>
                  <a:srgbClr val="1F2937"/>
                </a:solidFill>
                <a:latin typeface="Arial"/>
              </a:rPr>
              <a:t>Nhà báo Giôn Rít (Mĩ) đánh giá Cách mạng tháng Mười Nga 1917 là một trong những sự kiện vĩ đại nhất của lịch sử. Vì sao Cách mạng tháng Mười Nga được đánh giá cao như vậy?</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 Chính quyền Xô viết ra đời</a:t>
            </a:r>
          </a:p>
        </p:txBody>
      </p:sp>
      <p:sp>
        <p:nvSpPr>
          <p:cNvPr id="5" name="Rectangle 4"/>
          <p:cNvSpPr/>
          <p:nvPr/>
        </p:nvSpPr>
        <p:spPr>
          <a:xfrm>
            <a:off x="3004756" y="1408176"/>
            <a:ext cx="6182181"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3-h1.png"/>
          <p:cNvPicPr>
            <a:picLocks noChangeAspect="1"/>
          </p:cNvPicPr>
          <p:nvPr/>
        </p:nvPicPr>
        <p:blipFill>
          <a:blip r:embed="rId3"/>
          <a:stretch>
            <a:fillRect/>
          </a:stretch>
        </p:blipFill>
        <p:spPr>
          <a:xfrm>
            <a:off x="3059620" y="1463040"/>
            <a:ext cx="6072453"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700"/>
              </a:spcAft>
            </a:pPr>
            <a:r>
              <a:rPr sz="2200" b="0" i="1">
                <a:solidFill>
                  <a:srgbClr val="1F2937"/>
                </a:solidFill>
                <a:latin typeface="Arial"/>
              </a:rPr>
              <a:t>Hình 1. Lê-nin tuyên bố thành lập Chính quyền Xô viết (1917) (SGK tr.19)</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Con đường đến Liên bang Xô viết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1F2937"/>
                </a:solidFill>
                <a:latin typeface="Arial"/>
              </a:rPr>
              <a:t>1917: Chính quyền Xô viết ra đời, Lê-nin đứng đầu</a:t>
            </a:r>
          </a:p>
          <a:p>
            <a:pPr marL="411480" indent="-365760">
              <a:spcAft>
                <a:spcPts val="900"/>
              </a:spcAft>
              <a:buFont typeface="Arial"/>
              <a:buChar char="•"/>
            </a:pPr>
            <a:r>
              <a:rPr sz="2700" b="0" i="0">
                <a:solidFill>
                  <a:srgbClr val="1F2937"/>
                </a:solidFill>
                <a:latin typeface="Arial"/>
              </a:rPr>
              <a:t>1918–1921: chống thù trong giặc ngoài; các nước Cộng hoà xã hội chủ nghĩa đoàn kết, giúp đỡ nhau giữ vững chính quyền</a:t>
            </a:r>
          </a:p>
          <a:p>
            <a:pPr marL="411480" indent="-365760">
              <a:spcAft>
                <a:spcPts val="900"/>
              </a:spcAft>
              <a:buFont typeface="Arial"/>
              <a:buChar char="•"/>
            </a:pPr>
            <a:r>
              <a:rPr sz="2700" b="0" i="0">
                <a:solidFill>
                  <a:srgbClr val="1F2937"/>
                </a:solidFill>
                <a:latin typeface="Arial"/>
              </a:rPr>
              <a:t>Sau chiến tranh: khôi phục kinh tế, xây dựng chủ nghĩa xã hội, bảo vệ đất nước → cần liên minh chặt chẽ hơn</a:t>
            </a:r>
          </a:p>
          <a:p>
            <a:pPr marL="411480" indent="-365760">
              <a:spcAft>
                <a:spcPts val="900"/>
              </a:spcAft>
              <a:buFont typeface="Arial"/>
              <a:buChar char="•"/>
            </a:pPr>
            <a:r>
              <a:rPr sz="2700" b="0" i="0">
                <a:solidFill>
                  <a:srgbClr val="1F2937"/>
                </a:solidFill>
                <a:latin typeface="Arial"/>
              </a:rPr>
              <a:t>Tư tưởng chỉ đạo của Lê-nin: bình đẳng mọi mặt, quyền dân tộc tự quyết, xây dựng cộng đồng anh em giữa các dân tộc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Thành lập Liên bang Xô viết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400" b="0" i="0">
                <a:solidFill>
                  <a:srgbClr val="1F2937"/>
                </a:solidFill>
                <a:latin typeface="Arial"/>
              </a:rPr>
              <a:t>30-12-1922: tại Mát-xcơ-va, Đại hội lần thứ nhất các Xô viết toàn Liên bang thông qua Tuyên ngôn thành lập và Hiệp ước Liên bang</a:t>
            </a:r>
          </a:p>
          <a:p>
            <a:pPr marL="411480" indent="-365760">
              <a:spcAft>
                <a:spcPts val="800"/>
              </a:spcAft>
              <a:buFont typeface="Arial"/>
              <a:buChar char="•"/>
            </a:pPr>
            <a:r>
              <a:rPr sz="2400" b="0" i="0">
                <a:solidFill>
                  <a:srgbClr val="1F2937"/>
                </a:solidFill>
                <a:latin typeface="Arial"/>
              </a:rPr>
              <a:t>Lúc mới thành lập: 4 nước cộng hoà là Nga, U-crai-na, Bê-lô-rút-xi-a, Ngoại Cáp-ca-dơ; đến 1940: 15 nước cộng hoà</a:t>
            </a:r>
          </a:p>
          <a:p>
            <a:pPr marL="411480" indent="-365760">
              <a:spcAft>
                <a:spcPts val="800"/>
              </a:spcAft>
              <a:buFont typeface="Arial"/>
              <a:buChar char="•"/>
            </a:pPr>
            <a:r>
              <a:rPr sz="2400" b="0" i="0">
                <a:solidFill>
                  <a:srgbClr val="1F2937"/>
                </a:solidFill>
                <a:latin typeface="Arial"/>
              </a:rPr>
              <a:t>1-1924: thông qua bản Hiến pháp đầu tiên, hoàn thành quá trình thành lập nhà nước liên bang xã hội chủ nghĩa đầu tiên trên thế giới</a:t>
            </a:r>
          </a:p>
          <a:p>
            <a:pPr marL="411480" indent="-365760">
              <a:spcAft>
                <a:spcPts val="800"/>
              </a:spcAft>
              <a:buFont typeface="Arial"/>
              <a:buChar char="•"/>
            </a:pPr>
            <a:r>
              <a:rPr sz="2400" b="0" i="0">
                <a:solidFill>
                  <a:srgbClr val="1F2937"/>
                </a:solidFill>
                <a:latin typeface="Arial"/>
              </a:rPr>
              <a:t>21-1-1924: Lê-nin qua đời; Xta-lin tiếp tục lãnh đạo xây dựng và bảo vệ Liên Xô</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Biểu tượng của Liên bang Xô viết</a:t>
            </a:r>
          </a:p>
        </p:txBody>
      </p:sp>
      <p:sp>
        <p:nvSpPr>
          <p:cNvPr id="5" name="Rectangle 4"/>
          <p:cNvSpPr/>
          <p:nvPr/>
        </p:nvSpPr>
        <p:spPr>
          <a:xfrm>
            <a:off x="1961865" y="1408176"/>
            <a:ext cx="8267965"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3-h2.png"/>
          <p:cNvPicPr>
            <a:picLocks noChangeAspect="1"/>
          </p:cNvPicPr>
          <p:nvPr/>
        </p:nvPicPr>
        <p:blipFill>
          <a:blip r:embed="rId3"/>
          <a:stretch>
            <a:fillRect/>
          </a:stretch>
        </p:blipFill>
        <p:spPr>
          <a:xfrm>
            <a:off x="2016729" y="1463040"/>
            <a:ext cx="8158237"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1F2937"/>
                </a:solidFill>
                <a:latin typeface="Arial"/>
              </a:rPr>
              <a:t>Hình 2. Quốc huy đầu tiên của Liên Xô (1923) (SGK tr.20)</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000" b="1" i="0">
                <a:solidFill>
                  <a:srgbClr val="FFFFFF"/>
                </a:solidFill>
                <a:latin typeface="Arial"/>
              </a:rPr>
              <a:t>Hoạt động: Lập bảng quá trình hình thành Liên Xô</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Lập bảng 2 cột: Thời gian – Sự kiện chính</a:t>
            </a:r>
          </a:p>
          <a:p>
            <a:pPr marL="411480" indent="-365760">
              <a:spcAft>
                <a:spcPts val="900"/>
              </a:spcAft>
              <a:buFont typeface="Arial"/>
              <a:buChar char="•"/>
            </a:pPr>
            <a:r>
              <a:rPr sz="2800" b="0" i="0">
                <a:solidFill>
                  <a:srgbClr val="1F2937"/>
                </a:solidFill>
                <a:latin typeface="Arial"/>
              </a:rPr>
              <a:t>Gồm: 1917, 1918–1921, 30-12-1922, 1-1924, 21-1-1924</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4</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Cá nhân, đối chiếu cặp</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Liên bang Cộng hoà xã hội chủ nghĩa Xô viết được thành lập vào ngày nào?</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7-11-1917</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30-12-1922</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21-1-1924</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Tháng 12-1991</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Liên bang Cộng hoà xã hội chủ nghĩa Xô viết được thành lập vào ngày nào?</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7-11-1917</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30-12-1922</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21-1-1924</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Tháng 12-1991</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1F2937"/>
                </a:solidFill>
                <a:latin typeface="Arial"/>
              </a:rPr>
              <a:t>Giải thích: 30-12-1922, Đại hội lần thứ nhất các Xô viết toàn Liên bang thông qua Tuyên ngôn và Hiệp ước Liên bang (SGK tr.20). 21-1-1924 là ngày Lê-nin qua đời; 12-1991 Liên Xô tan rã.</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Khi mới thành lập, Liên Xô gồm bao nhiêu nước cộng hoà?</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2</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4</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15</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16</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Khi mới thành lập, Liên Xô gồm bao nhiêu nước cộng hoà?</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2</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4</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15</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16</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tr.20: Nga, U-crai-na, Bê-lô-rút-xi-a, Ngoại Cáp-ca-dơ. Đến năm 1940 mới gồm 15 nước cộng hoà.</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 Ý nghĩa đối với trong nước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Phù hợp với lợi ích chung của các dân tộc trên đất Xô viết</a:t>
            </a:r>
          </a:p>
          <a:p>
            <a:pPr marL="411480" indent="-365760">
              <a:spcAft>
                <a:spcPts val="900"/>
              </a:spcAft>
              <a:buFont typeface="Arial"/>
              <a:buChar char="•"/>
            </a:pPr>
            <a:r>
              <a:rPr sz="2800" b="0" i="0">
                <a:solidFill>
                  <a:srgbClr val="1F2937"/>
                </a:solidFill>
                <a:latin typeface="Arial"/>
              </a:rPr>
              <a:t>Sức mạnh đoàn kết, hợp tác, giúp đỡ giữa các dân tộc → kinh tế, xã hội các nước cộng hoà phát triển nhanh</a:t>
            </a:r>
          </a:p>
          <a:p>
            <a:pPr marL="411480" indent="-365760">
              <a:spcAft>
                <a:spcPts val="900"/>
              </a:spcAft>
              <a:buFont typeface="Arial"/>
              <a:buChar char="•"/>
            </a:pPr>
            <a:r>
              <a:rPr sz="2800" b="0" i="0">
                <a:solidFill>
                  <a:srgbClr val="1F2937"/>
                </a:solidFill>
                <a:latin typeface="Arial"/>
              </a:rPr>
              <a:t>Tăng cường vị thế của Liên Xô trên trường quốc tế</a:t>
            </a:r>
          </a:p>
          <a:p>
            <a:pPr marL="411480" indent="-365760">
              <a:spcAft>
                <a:spcPts val="900"/>
              </a:spcAft>
              <a:buFont typeface="Arial"/>
              <a:buChar char="•"/>
            </a:pPr>
            <a:r>
              <a:rPr sz="2800" b="0" i="0">
                <a:solidFill>
                  <a:srgbClr val="1F2937"/>
                </a:solidFill>
                <a:latin typeface="Arial"/>
              </a:rPr>
              <a:t>Mở ra con đường giải quyết đúng đắn vấn đề dân tộc trên cơ sở bình đẳng và giúp đỡ lẫn nhau</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Ý nghĩa quốc tế</a:t>
            </a:r>
          </a:p>
        </p:txBody>
      </p:sp>
      <p:sp>
        <p:nvSpPr>
          <p:cNvPr id="5" name="Rectangle 4"/>
          <p:cNvSpPr/>
          <p:nvPr/>
        </p:nvSpPr>
        <p:spPr>
          <a:xfrm>
            <a:off x="4569958" y="1408176"/>
            <a:ext cx="3051778"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3-h3.png"/>
          <p:cNvPicPr>
            <a:picLocks noChangeAspect="1"/>
          </p:cNvPicPr>
          <p:nvPr/>
        </p:nvPicPr>
        <p:blipFill>
          <a:blip r:embed="rId3"/>
          <a:stretch>
            <a:fillRect/>
          </a:stretch>
        </p:blipFill>
        <p:spPr>
          <a:xfrm>
            <a:off x="4624822" y="1463040"/>
            <a:ext cx="2942050"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1F2937"/>
                </a:solidFill>
                <a:latin typeface="Arial"/>
              </a:rPr>
              <a:t>Hình 3. Tượng Liên minh công nông – biểu tượng của Nhà nước Xô viết ở ngoại ô Mát-xcơ-va (Nga) ngày nay (SGK tr.21)</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Hoạt động: Vì sao Liên Xô là chỗ dựa của cách mạng thế giới?</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Nhóm tìm 2 biểu hiện chỗ dựa tinh thần và 2 biểu hiện chỗ dựa vật chất (dựa SGK tr.21)</a:t>
            </a:r>
          </a:p>
          <a:p>
            <a:pPr marL="411480" indent="-365760">
              <a:spcAft>
                <a:spcPts val="900"/>
              </a:spcAft>
              <a:buFont typeface="Arial"/>
              <a:buChar char="•"/>
            </a:pPr>
            <a:r>
              <a:rPr sz="2800" b="0" i="0">
                <a:solidFill>
                  <a:srgbClr val="1F2937"/>
                </a:solidFill>
                <a:latin typeface="Arial"/>
              </a:rPr>
              <a:t>Nêu một ví dụ về ảnh hưởng đến phong trào giải phóng dân tộc</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5</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Ý nghĩa quốc tế nổi bật của sự ra đời Liên Xô là:</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700"/>
              </a:spcAft>
            </a:pPr>
            <a:r>
              <a:rPr sz="2100" b="0" i="0">
                <a:solidFill>
                  <a:srgbClr val="1F2937"/>
                </a:solidFill>
                <a:latin typeface="Arial"/>
              </a:rPr>
              <a:t>Chấm dứt Chiến tranh thế giới thứ hai</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700"/>
              </a:spcAft>
            </a:pPr>
            <a:r>
              <a:rPr sz="2100" b="0" i="0">
                <a:solidFill>
                  <a:srgbClr val="1F2937"/>
                </a:solidFill>
                <a:latin typeface="Arial"/>
              </a:rPr>
              <a:t>Là chỗ dựa tinh thần, vật chất của phong trào cách mạng thế giới</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700"/>
              </a:spcAft>
            </a:pPr>
            <a:r>
              <a:rPr sz="2100" b="0" i="0">
                <a:solidFill>
                  <a:srgbClr val="1F2937"/>
                </a:solidFill>
                <a:latin typeface="Arial"/>
              </a:rPr>
              <a:t>Thành lập Liên hợp quốc</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700"/>
              </a:spcAft>
            </a:pPr>
            <a:r>
              <a:rPr sz="2100" b="0" i="0">
                <a:solidFill>
                  <a:srgbClr val="1F2937"/>
                </a:solidFill>
                <a:latin typeface="Arial"/>
              </a:rPr>
              <a:t>Xoá bỏ mọi sự phân biệt chủng tộc trên thế giới</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Ý nghĩa quốc tế nổi bật của sự ra đời Liên Xô là:</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Chấm dứt Chiến tranh thế giới thứ hai</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000" b="1" i="0">
                <a:solidFill>
                  <a:srgbClr val="FFFFFF"/>
                </a:solidFill>
                <a:latin typeface="Arial"/>
              </a:rPr>
              <a:t>Là chỗ dựa tinh thần, vật chất của phong trào cách mạng thế giới</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Thành lập Liên hợp quốc</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Xoá bỏ mọi sự phân biệt chủng tộc trên thế giới</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tr.21: Liên Xô là biểu tượng và chỗ dựa tinh thần, vật chất to lớn cho phong trào cách mạng thế giới.</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1917: Chính quyền Xô viết ra đời</a:t>
            </a:r>
          </a:p>
          <a:p>
            <a:pPr marL="411480" indent="-365760">
              <a:spcAft>
                <a:spcPts val="900"/>
              </a:spcAft>
              <a:buFont typeface="Arial"/>
              <a:buChar char="•"/>
            </a:pPr>
            <a:r>
              <a:rPr sz="2800" b="0" i="0">
                <a:solidFill>
                  <a:srgbClr val="1F2937"/>
                </a:solidFill>
                <a:latin typeface="Arial"/>
              </a:rPr>
              <a:t>30-12-1922: thành lập Liên Xô (4 nước cộng hoà)</a:t>
            </a:r>
          </a:p>
          <a:p>
            <a:pPr marL="411480" indent="-365760">
              <a:spcAft>
                <a:spcPts val="900"/>
              </a:spcAft>
              <a:buFont typeface="Arial"/>
              <a:buChar char="•"/>
            </a:pPr>
            <a:r>
              <a:rPr sz="2800" b="0" i="0">
                <a:solidFill>
                  <a:srgbClr val="1F2937"/>
                </a:solidFill>
                <a:latin typeface="Arial"/>
              </a:rPr>
              <a:t>1-1924: Hiến pháp đầu tiên, hoàn thành quá trình thành lập</a:t>
            </a:r>
          </a:p>
          <a:p>
            <a:pPr marL="411480" indent="-365760">
              <a:spcAft>
                <a:spcPts val="900"/>
              </a:spcAft>
              <a:buFont typeface="Arial"/>
              <a:buChar char="•"/>
            </a:pPr>
            <a:r>
              <a:rPr sz="2800" b="0" i="0">
                <a:solidFill>
                  <a:srgbClr val="1F2937"/>
                </a:solidFill>
                <a:latin typeface="Arial"/>
              </a:rPr>
              <a:t>Ý nghĩa: đoàn kết, giải quyết vấn đề dân tộc; chỗ dựa của phong trào cách mạng thế giới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Hoàn thiện bảng quá trình hình thành Liên Xô</a:t>
            </a:r>
          </a:p>
          <a:p>
            <a:pPr marL="411480" indent="-365760">
              <a:spcAft>
                <a:spcPts val="900"/>
              </a:spcAft>
              <a:buFont typeface="Arial"/>
              <a:buChar char="•"/>
            </a:pPr>
            <a:r>
              <a:rPr sz="2800" b="0" i="0">
                <a:solidFill>
                  <a:srgbClr val="1F2937"/>
                </a:solidFill>
                <a:latin typeface="Arial"/>
              </a:rPr>
              <a:t>Vận dụng (SGK tr.21): theo kết quả khảo sát 2021 của Trung tâm Nghiên cứu dư luận xã hội toàn Nga, khoảng 67% người được hỏi mong muốn khôi phục Liên Xô. Theo em vì sao nhiều người Nga vẫn tôn trọng và mong muốn gìn giữ những giá trị của Liên Xô?</a:t>
            </a:r>
          </a:p>
          <a:p>
            <a:pPr marL="411480" indent="-365760">
              <a:spcAft>
                <a:spcPts val="900"/>
              </a:spcAft>
              <a:buFont typeface="Arial"/>
              <a:buChar char="•"/>
            </a:pPr>
            <a:r>
              <a:rPr sz="2800" b="0" i="0">
                <a:solidFill>
                  <a:srgbClr val="1F2937"/>
                </a:solidFill>
                <a:latin typeface="Arial"/>
              </a:rPr>
              <a:t>Đọc trước Bài 4</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