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1, Bài 2. Số tiết gợi ý: 2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tr.12.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tr.12. Cho 2-3 HS chia sẻ, chưa chốt; ghi từ khoá lên bảng để quay lại cuối bài.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sơ đồ theo mốc thời gian: nửa sau XVII (Hà Lan, Anh) → cuối XVIII (mở rộng ra Bắc Mĩ, xác lập ở Pháp) → nửa sau XIX (I-ta-li-a, Đức,...).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tr.12-13.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gợi ý theo Hình 2 SGK tr.12. ĐGTX: đúng thứ tự và đúng khu vực.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tr.13-14. Đọc Tư liệu của Lê-nin (tr.13): chủ nghĩa tư bản không thể tồn tại nếu không thường xuyên mở rộng phạm vi thống trị.</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Đế quốc nào có nhiều thuộc địa nhất? Thuộc địa tập trung ở châu lục nào? Quần đảo Hoàng Sa, Trường Sa được ghi là của Việt Nam trong chú giải.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tr.14-15.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Thuộc địa Tây Ban Nha, Bồ Đào Nha nhiều nhất? Nước nào độc lập sớm nhất (Hai-ti 1804 theo lược đồ)? Cho HS tìm trên lược đồ.</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nhanh và rộng khắp, từ châu Âu, Bắc Mĩ lan ra châu Á, Mĩ La-tinh; chịu tác động của cách mạng công nghiệp và chính sách xâm lược thuộc địa.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1 (SGK): Khai thác Hình 7, quyền lực của tổ chức độc quyền thể hiện thế nào? Gợi ý: con bạch tuộc khổng lồ vươn vòi chi phối nhiều lĩnh vực, người dân nhỏ bé bên dưới. Dữ kiện: đầu XX, độc quyền Pháp, Mĩ, Anh chỉ chiếm ~1% số xí nghiệp nhưng hơn 3/4 máy hơi nước, động cơ điện.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tr.14: thuộc địa Anh rộng 33 triệu km², 400 triệu người, chiếm 1/4 diện tích và 1/4 dân số thế giới.</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tr.16: các-ten, xanh-đi-ca ở Đức và Pháp; tơ-rớt ở Mĩ.</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tr.17-18. Nhóm G7 (sáng lập 1976): Mĩ, Ca-na-đa, Anh, Pháp, Đức, I-ta-li-a, Nhật Bản (mục Em có biết, tr.17).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Thông tin SGK: phong trào xuất hiện ở Mĩ đầu 2011, tên gọi '99 chống lại 1' nói lên 1% dân số giàu có sở hữu tài sản quốc gia bằng 99% dân số; lan sang nhiều nước tư bản.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Không có đáp án duy nhất. Tiêu chí ĐGTX báo trước: có lập trường rõ (3đ), có dẫn chứng từ bài (4đ), tôn trọng ý kiến khác (3đ). Gợi ý chốt: chủ nghĩa tư bản hiện đại có điều chỉnh để thích nghi nhưng vẫn đối mặt mâu thuẫn xã hội, chênh lệch giàu nghèo (SGK tr.18).</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tr.17.</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tr.18: không giải quyết triệt để mâu thuẫn xã hội; chênh lệch giàu nghèo làm sâu sắc bất bình đẳng. Các phương án còn lại trái với phần tiềm năng (tr.17).</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Sự xác lập và phát triển của chủ nghĩa tư bản</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1, Bài 2</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Trình bày được sự xác lập của chủ nghĩa tư bản ở châu Âu và Bắc Mĩ</a:t>
            </a:r>
          </a:p>
          <a:p>
            <a:pPr marL="411480" indent="-365760">
              <a:spcAft>
                <a:spcPts val="800"/>
              </a:spcAft>
              <a:buFont typeface="Arial"/>
              <a:buChar char="•"/>
            </a:pPr>
            <a:r>
              <a:rPr sz="2500" b="0" i="0">
                <a:solidFill>
                  <a:srgbClr val="1F2937"/>
                </a:solidFill>
                <a:latin typeface="Arial"/>
              </a:rPr>
              <a:t>Trình bày được quá trình mở rộng xâm lược thuộc địa và phát triển của chủ nghĩa tư bản</a:t>
            </a:r>
          </a:p>
          <a:p>
            <a:pPr marL="411480" indent="-365760">
              <a:spcAft>
                <a:spcPts val="800"/>
              </a:spcAft>
              <a:buFont typeface="Arial"/>
              <a:buChar char="•"/>
            </a:pPr>
            <a:r>
              <a:rPr sz="2500" b="0" i="0">
                <a:solidFill>
                  <a:srgbClr val="1F2937"/>
                </a:solidFill>
                <a:latin typeface="Arial"/>
              </a:rPr>
              <a:t>Trình bày được sự phát triển từ tự do cạnh tranh sang độc quyền</a:t>
            </a:r>
          </a:p>
          <a:p>
            <a:pPr marL="411480" indent="-365760">
              <a:spcAft>
                <a:spcPts val="800"/>
              </a:spcAft>
              <a:buFont typeface="Arial"/>
              <a:buChar char="•"/>
            </a:pPr>
            <a:r>
              <a:rPr sz="2500" b="0" i="0">
                <a:solidFill>
                  <a:srgbClr val="1F2937"/>
                </a:solidFill>
                <a:latin typeface="Arial"/>
              </a:rPr>
              <a:t>Nêu được khái niệm, tiềm năng và thách thức của chủ nghĩa tư bản hiện đại</a:t>
            </a:r>
          </a:p>
          <a:p>
            <a:pPr marL="411480" indent="-365760">
              <a:spcAft>
                <a:spcPts val="800"/>
              </a:spcAft>
              <a:buFont typeface="Arial"/>
              <a:buChar char="•"/>
            </a:pPr>
            <a:r>
              <a:rPr sz="2500" b="0" i="0">
                <a:solidFill>
                  <a:srgbClr val="1F2937"/>
                </a:solidFill>
                <a:latin typeface="Arial"/>
              </a:rPr>
              <a:t>Có nhận thức đúng đắn về tiềm năng và hạn chế của chủ nghĩa tư bản hiện đại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100"/>
              </a:spcAft>
            </a:pPr>
            <a:r>
              <a:rPr sz="3200" b="1" i="0">
                <a:solidFill>
                  <a:srgbClr val="1F2937"/>
                </a:solidFill>
                <a:latin typeface="Arial"/>
              </a:rPr>
              <a:t>Giai cấp tư sản trong chưa đầy một thế kỉ đã tạo ra lực lượng sản xuất nhiều hơn và đồ sộ hơn lực lượng sản xuất của tất cả các thế hệ trước cộng lại. (C. Mác – Ph. Ăng-ghen). Em hiểu gì về sự xác lập, mở rộng và phát triển của chủ nghĩa tư bản?</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1. Sự xác lập chủ nghĩa tư bản ở châu Âu và Bắc Mĩ</a:t>
            </a:r>
          </a:p>
        </p:txBody>
      </p:sp>
      <p:sp>
        <p:nvSpPr>
          <p:cNvPr id="5" name="Rectangle 4"/>
          <p:cNvSpPr/>
          <p:nvPr/>
        </p:nvSpPr>
        <p:spPr>
          <a:xfrm>
            <a:off x="859536" y="1827617"/>
            <a:ext cx="10472623" cy="3431365"/>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so-do.png"/>
          <p:cNvPicPr>
            <a:picLocks noChangeAspect="1"/>
          </p:cNvPicPr>
          <p:nvPr/>
        </p:nvPicPr>
        <p:blipFill>
          <a:blip r:embed="rId3"/>
          <a:stretch>
            <a:fillRect/>
          </a:stretch>
        </p:blipFill>
        <p:spPr>
          <a:xfrm>
            <a:off x="914400" y="1882481"/>
            <a:ext cx="10362895" cy="3321637"/>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2. Sơ đồ sự xác lập của chủ nghĩa tư bản ở châu Âu và Bắc Mĩ (SGK tr.12)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Sự xác lập chủ nghĩa tư bản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Sau Cách mạng Anh và đặc biệt Cách mạng Pháp, chủ nghĩa tư bản từng bước được xác lập ở châu Âu</a:t>
            </a:r>
          </a:p>
          <a:p>
            <a:pPr marL="411480" indent="-365760">
              <a:spcAft>
                <a:spcPts val="900"/>
              </a:spcAft>
              <a:buFont typeface="Arial"/>
              <a:buChar char="•"/>
            </a:pPr>
            <a:r>
              <a:rPr sz="2800" b="0" i="0">
                <a:solidFill>
                  <a:srgbClr val="1F2937"/>
                </a:solidFill>
                <a:latin typeface="Arial"/>
              </a:rPr>
              <a:t>Chiến tranh giành độc lập của 13 thuộc địa (cuối XVIII): chủ nghĩa tư bản mở rộng ra Bắc Mĩ</a:t>
            </a:r>
          </a:p>
          <a:p>
            <a:pPr marL="411480" indent="-365760">
              <a:spcAft>
                <a:spcPts val="900"/>
              </a:spcAft>
              <a:buFont typeface="Arial"/>
              <a:buChar char="•"/>
            </a:pPr>
            <a:r>
              <a:rPr sz="2800" b="0" i="0">
                <a:solidFill>
                  <a:srgbClr val="1F2937"/>
                </a:solidFill>
                <a:latin typeface="Arial"/>
              </a:rPr>
              <a:t>Từ thập kỉ 60 thế kỉ XVIII: cách mạng công nghiệp bắt đầu từ Anh, lan sang Pháp, Đức,...</a:t>
            </a:r>
          </a:p>
          <a:p>
            <a:pPr marL="411480" indent="-365760">
              <a:spcAft>
                <a:spcPts val="900"/>
              </a:spcAft>
              <a:buFont typeface="Arial"/>
              <a:buChar char="•"/>
            </a:pPr>
            <a:r>
              <a:rPr sz="2800" b="0" i="0">
                <a:solidFill>
                  <a:srgbClr val="1F2937"/>
                </a:solidFill>
                <a:latin typeface="Arial"/>
              </a:rPr>
              <a:t>Thập kỉ 60–70 thế kỉ XIX: thống nhất I-ta-li-a, Đức → chủ nghĩa tư bản xác lập ở châu Âu và Bắc Mĩ</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Lập mốc thời gian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Hình 2 và đoạn thông tin, lập bảng 3 cột: Thời gian – Khu vực – Sự kiện</a:t>
            </a:r>
          </a:p>
          <a:p>
            <a:pPr marL="411480" indent="-365760">
              <a:spcAft>
                <a:spcPts val="900"/>
              </a:spcAft>
              <a:buFont typeface="Arial"/>
              <a:buChar char="•"/>
            </a:pPr>
            <a:r>
              <a:rPr sz="2800" b="0" i="0">
                <a:solidFill>
                  <a:srgbClr val="1F2937"/>
                </a:solidFill>
                <a:latin typeface="Arial"/>
              </a:rPr>
              <a:t>Sắp xếp theo thứ tự thời gian</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Chủ nghĩa đế quốc và xâm lược thuộc địa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1F2937"/>
                </a:solidFill>
                <a:latin typeface="Arial"/>
              </a:rPr>
              <a:t>Chủ nghĩa tư bản phát triển nhanh → cần nhiều nguyên liệu, nhân công</a:t>
            </a:r>
          </a:p>
          <a:p>
            <a:pPr marL="411480" indent="-365760">
              <a:spcAft>
                <a:spcPts val="900"/>
              </a:spcAft>
              <a:buFont typeface="Arial"/>
              <a:buChar char="•"/>
            </a:pPr>
            <a:r>
              <a:rPr sz="2600" b="0" i="0">
                <a:solidFill>
                  <a:srgbClr val="1F2937"/>
                </a:solidFill>
                <a:latin typeface="Arial"/>
              </a:rPr>
              <a:t>Các nước tăng cường xâm lược, mở rộng thuộc địa</a:t>
            </a:r>
          </a:p>
          <a:p>
            <a:pPr marL="411480" indent="-365760">
              <a:spcAft>
                <a:spcPts val="900"/>
              </a:spcAft>
              <a:buFont typeface="Arial"/>
              <a:buChar char="•"/>
            </a:pPr>
            <a:r>
              <a:rPr sz="2600" b="0" i="0">
                <a:solidFill>
                  <a:srgbClr val="1F2937"/>
                </a:solidFill>
                <a:latin typeface="Arial"/>
              </a:rPr>
              <a:t>Cuối XIX – đầu XX: chuyển sang giai đoạn đế quốc chủ nghĩa</a:t>
            </a:r>
          </a:p>
          <a:p>
            <a:pPr marL="411480" indent="-365760">
              <a:spcAft>
                <a:spcPts val="900"/>
              </a:spcAft>
              <a:buFont typeface="Arial"/>
              <a:buChar char="•"/>
            </a:pPr>
            <a:r>
              <a:rPr sz="2600" b="0" i="0">
                <a:solidFill>
                  <a:srgbClr val="1F2937"/>
                </a:solidFill>
                <a:latin typeface="Arial"/>
              </a:rPr>
              <a:t>Chủ nghĩa đế quốc là hệ quả của xâm lược thuộc địa: tìm thị trường, thu lợi nhuận, đầu tư tư bản ra nước ngoài</a:t>
            </a:r>
          </a:p>
          <a:p>
            <a:pPr marL="411480" indent="-365760">
              <a:spcAft>
                <a:spcPts val="900"/>
              </a:spcAft>
              <a:buFont typeface="Arial"/>
              <a:buChar char="•"/>
            </a:pPr>
            <a:r>
              <a:rPr sz="2600" b="0" i="0">
                <a:solidFill>
                  <a:srgbClr val="1F2937"/>
                </a:solidFill>
                <a:latin typeface="Arial"/>
              </a:rPr>
              <a:t>Anh: đến 1914, thuộc địa rộng 33 triệu km², 400 triệu người (chiếm 1/4 diện tích và 1/4 dân số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Hệ thống thuộc địa của các đế quốc đầu thế kỉ XX</a:t>
            </a:r>
          </a:p>
        </p:txBody>
      </p:sp>
      <p:sp>
        <p:nvSpPr>
          <p:cNvPr id="5" name="Rectangle 4"/>
          <p:cNvSpPr/>
          <p:nvPr/>
        </p:nvSpPr>
        <p:spPr>
          <a:xfrm>
            <a:off x="2463393" y="1408176"/>
            <a:ext cx="726490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h6.png"/>
          <p:cNvPicPr>
            <a:picLocks noChangeAspect="1"/>
          </p:cNvPicPr>
          <p:nvPr/>
        </p:nvPicPr>
        <p:blipFill>
          <a:blip r:embed="rId3"/>
          <a:stretch>
            <a:fillRect/>
          </a:stretch>
        </p:blipFill>
        <p:spPr>
          <a:xfrm>
            <a:off x="2518257" y="1463040"/>
            <a:ext cx="715518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6. Lược đồ các đế quốc và thuộc địa đầu thế kỉ XX (SGK tr.15)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Mở rộng và phát triển ở châu Mĩ, châu Á</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Nửa đầu XIX: thuộc địa Tây Ban Nha, Bồ Đào Nha ở Mĩ La-tinh bùng nổ đấu tranh → các quốc gia tư sản ra đời</a:t>
            </a:r>
          </a:p>
          <a:p>
            <a:pPr marL="411480" indent="-365760">
              <a:spcAft>
                <a:spcPts val="900"/>
              </a:spcAft>
              <a:buFont typeface="Arial"/>
              <a:buChar char="•"/>
            </a:pPr>
            <a:r>
              <a:rPr sz="2700" b="0" i="0">
                <a:solidFill>
                  <a:srgbClr val="1F2937"/>
                </a:solidFill>
                <a:latin typeface="Arial"/>
              </a:rPr>
              <a:t>Nhật Bản: Duy tân Minh Trị (từ 1868) đưa nước này từ phong kiến thành nước tư bản, tránh nguy cơ bị xâm lược</a:t>
            </a:r>
          </a:p>
          <a:p>
            <a:pPr marL="411480" indent="-365760">
              <a:spcAft>
                <a:spcPts val="900"/>
              </a:spcAft>
              <a:buFont typeface="Arial"/>
              <a:buChar char="•"/>
            </a:pPr>
            <a:r>
              <a:rPr sz="2700" b="0" i="0">
                <a:solidFill>
                  <a:srgbClr val="1F2937"/>
                </a:solidFill>
                <a:latin typeface="Arial"/>
              </a:rPr>
              <a:t>Trung Quốc: Cách mạng Tân Hợi (1911) lật đổ triều Mãn Thanh, mở đường cho chủ nghĩa tư bản phát triển</a:t>
            </a:r>
          </a:p>
          <a:p>
            <a:pPr marL="411480" indent="-365760">
              <a:spcAft>
                <a:spcPts val="900"/>
              </a:spcAft>
              <a:buFont typeface="Arial"/>
              <a:buChar char="•"/>
            </a:pPr>
            <a:r>
              <a:rPr sz="2700" b="0" i="0">
                <a:solidFill>
                  <a:srgbClr val="1F2937"/>
                </a:solidFill>
                <a:latin typeface="Arial"/>
              </a:rPr>
              <a:t>Cuối XIX – đầu XX: chủ nghĩa tư bản mở rộng phạm vi ảnh hưởng trên toàn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Các nước Mĩ La-tinh giành độc lập</a:t>
            </a:r>
          </a:p>
        </p:txBody>
      </p:sp>
      <p:sp>
        <p:nvSpPr>
          <p:cNvPr id="5" name="Rectangle 4"/>
          <p:cNvSpPr/>
          <p:nvPr/>
        </p:nvSpPr>
        <p:spPr>
          <a:xfrm>
            <a:off x="4211410" y="1408176"/>
            <a:ext cx="3768874"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h4.png"/>
          <p:cNvPicPr>
            <a:picLocks noChangeAspect="1"/>
          </p:cNvPicPr>
          <p:nvPr/>
        </p:nvPicPr>
        <p:blipFill>
          <a:blip r:embed="rId3"/>
          <a:stretch>
            <a:fillRect/>
          </a:stretch>
        </p:blipFill>
        <p:spPr>
          <a:xfrm>
            <a:off x="4266274" y="1463040"/>
            <a:ext cx="365914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4. Lược đồ thuộc địa châu Âu ở Mĩ La-tinh và năm giành độc lập (SGK tr.14)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Hoạt động: Nhận xét tốc độ mở rộng của chủ nghĩa tư bản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Câu hỏi SGK tr.16: em có nhận xét gì về tốc độ mở rộng và phát triển của chủ nghĩa tư bản cuối XIX – đầu XX?</a:t>
            </a:r>
          </a:p>
          <a:p>
            <a:pPr marL="411480" indent="-365760">
              <a:spcAft>
                <a:spcPts val="900"/>
              </a:spcAft>
              <a:buFont typeface="Arial"/>
              <a:buChar char="•"/>
            </a:pPr>
            <a:r>
              <a:rPr sz="2800" b="0" i="0">
                <a:solidFill>
                  <a:srgbClr val="1F2937"/>
                </a:solidFill>
                <a:latin typeface="Arial"/>
              </a:rPr>
              <a:t>Dẫn chứng từ lược đồ Hình 6 và các sự kiện Nhật Bản, Trung Quốc, Mĩ La-tinh</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chia sẻ</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2c. Từ tự do cạnh tranh sang độc quyền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Thời kì xác lập: tự do cạnh tranh</a:t>
            </a:r>
          </a:p>
          <a:p>
            <a:pPr marL="411480" indent="-365760">
              <a:spcAft>
                <a:spcPts val="900"/>
              </a:spcAft>
              <a:buFont typeface="Arial"/>
              <a:buChar char="•"/>
            </a:pPr>
            <a:r>
              <a:rPr sz="2700" b="0" i="0">
                <a:solidFill>
                  <a:srgbClr val="1F2937"/>
                </a:solidFill>
                <a:latin typeface="Arial"/>
              </a:rPr>
              <a:t>Cuối XIX – đầu XX: nguồn năng lượng mới, thành tựu khoa học – kĩ thuật thúc đẩy kinh tế</a:t>
            </a:r>
          </a:p>
          <a:p>
            <a:pPr marL="411480" indent="-365760">
              <a:spcAft>
                <a:spcPts val="900"/>
              </a:spcAft>
              <a:buFont typeface="Arial"/>
              <a:buChar char="•"/>
            </a:pPr>
            <a:r>
              <a:rPr sz="2700" b="0" i="0">
                <a:solidFill>
                  <a:srgbClr val="1F2937"/>
                </a:solidFill>
                <a:latin typeface="Arial"/>
              </a:rPr>
              <a:t>Cạnh tranh gay gắt: xí nghiệp vừa và nhỏ phá sản, xuất hiện xí nghiệp khổng lồ và tổ chức độc quyền</a:t>
            </a:r>
          </a:p>
          <a:p>
            <a:pPr marL="411480" indent="-365760">
              <a:spcAft>
                <a:spcPts val="900"/>
              </a:spcAft>
              <a:buFont typeface="Arial"/>
              <a:buChar char="•"/>
            </a:pPr>
            <a:r>
              <a:rPr sz="2700" b="0" i="0">
                <a:solidFill>
                  <a:srgbClr val="1F2937"/>
                </a:solidFill>
                <a:latin typeface="Arial"/>
              </a:rPr>
              <a:t>Tổ chức độc quyền: liên minh các nhà tư bản lớn nắm sản xuất hoặc tiêu thụ hàng hoá để thu lợi nhuận cao</a:t>
            </a:r>
          </a:p>
          <a:p>
            <a:pPr marL="411480" indent="-365760">
              <a:spcAft>
                <a:spcPts val="900"/>
              </a:spcAft>
              <a:buFont typeface="Arial"/>
              <a:buChar char="•"/>
            </a:pPr>
            <a:r>
              <a:rPr sz="2700" b="0" i="0">
                <a:solidFill>
                  <a:srgbClr val="1F2937"/>
                </a:solidFill>
                <a:latin typeface="Arial"/>
              </a:rPr>
              <a:t>Hình thức tiêu biểu: các-ten, xanh-đi-ca (Đức, Pháp), tơ-rớt (Mĩ)</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Quyền lực của tổ chức độc quyền</a:t>
            </a:r>
          </a:p>
        </p:txBody>
      </p:sp>
      <p:sp>
        <p:nvSpPr>
          <p:cNvPr id="5" name="Rectangle 4"/>
          <p:cNvSpPr/>
          <p:nvPr/>
        </p:nvSpPr>
        <p:spPr>
          <a:xfrm>
            <a:off x="2879838" y="1408176"/>
            <a:ext cx="643201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h7.png"/>
          <p:cNvPicPr>
            <a:picLocks noChangeAspect="1"/>
          </p:cNvPicPr>
          <p:nvPr/>
        </p:nvPicPr>
        <p:blipFill>
          <a:blip r:embed="rId3"/>
          <a:stretch>
            <a:fillRect/>
          </a:stretch>
        </p:blipFill>
        <p:spPr>
          <a:xfrm>
            <a:off x="2934702" y="1463040"/>
            <a:ext cx="632228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7. Tranh biếm hoạ về một công ti độc quyền dầu mỏ ở Mĩ, 1904 (SGK tr.16)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Đến năm 1914, thuộc địa của Anh chiếm khoảng bao nhiêu diện tích thế giới?</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1/2 diện tích thế giới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1/4 diện tích thế giới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1/10 diện tích thế giới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1/3 diện tích thế giới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Đến năm 1914, thuộc địa của Anh chiếm khoảng bao nhiêu diện tích thế giới?</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1/2 diện tích thế giới</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1/4 diện tích thế giới</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1/10 diện tích thế giới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1/3 diện tích thế giới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tr.14: thuộc địa Anh rộng 33 triệu km², 400 triệu người, chiếm 1/4 diện tích và 1/4 dân số thế giới.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Hình thức tổ chức độc quyền tiêu biểu ở Mĩ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Các-ten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Xanh-đi-ca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Tơ-rớt</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Công-xooc-xi-om</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Hình thức tổ chức độc quyền tiêu biểu ở Mĩ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Các-ten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Xanh-đi-ca</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Tơ-rớt</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Công-xooc-xi-om</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tr.16: các-ten, xanh-đi-ca ở Đức và Pháp; tơ-rớt ở Mĩ.</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Khái niệm chủ nghĩa tư bản hiện đại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Giai đoạn phát triển của chủ nghĩa tư bản từ sau Chiến tranh thế giới thứ hai đến nay</a:t>
            </a:r>
          </a:p>
          <a:p>
            <a:pPr marL="411480" indent="-365760">
              <a:spcAft>
                <a:spcPts val="900"/>
              </a:spcAft>
              <a:buFont typeface="Arial"/>
              <a:buChar char="•"/>
            </a:pPr>
            <a:r>
              <a:rPr sz="2800" b="0" i="0">
                <a:solidFill>
                  <a:srgbClr val="1F2937"/>
                </a:solidFill>
                <a:latin typeface="Arial"/>
              </a:rPr>
              <a:t>Biểu hiện mới: kết hợp sức mạnh kinh tế của tổ chức độc quyền tư nhân với sức mạnh chính trị của nhà nước tư sản</a:t>
            </a:r>
          </a:p>
          <a:p>
            <a:pPr marL="411480" indent="-365760">
              <a:spcAft>
                <a:spcPts val="900"/>
              </a:spcAft>
              <a:buFont typeface="Arial"/>
              <a:buChar char="•"/>
            </a:pPr>
            <a:r>
              <a:rPr sz="2800" b="0" i="0">
                <a:solidFill>
                  <a:srgbClr val="1F2937"/>
                </a:solidFill>
                <a:latin typeface="Arial"/>
              </a:rPr>
              <a:t>Sức sản xuất cao nhờ thành tựu cách mạng khoa học – công nghệ</a:t>
            </a:r>
          </a:p>
          <a:p>
            <a:pPr marL="411480" indent="-365760">
              <a:spcAft>
                <a:spcPts val="900"/>
              </a:spcAft>
              <a:buFont typeface="Arial"/>
              <a:buChar char="•"/>
            </a:pPr>
            <a:r>
              <a:rPr sz="2800" b="0" i="0">
                <a:solidFill>
                  <a:srgbClr val="1F2937"/>
                </a:solidFill>
                <a:latin typeface="Arial"/>
              </a:rPr>
              <a:t>Không ngừng điều chỉnh để tồn tại và phát triển trong bối cảnh mới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Tiềm năng và thách thức</a:t>
            </a:r>
          </a:p>
        </p:txBody>
      </p:sp>
      <p:sp>
        <p:nvSpPr>
          <p:cNvPr id="5" name="Rounded Rectangle 4"/>
          <p:cNvSpPr/>
          <p:nvPr/>
        </p:nvSpPr>
        <p:spPr>
          <a:xfrm>
            <a:off x="640080" y="1508760"/>
            <a:ext cx="5272887" cy="777240"/>
          </a:xfrm>
          <a:prstGeom prst="roundRect">
            <a:avLst>
              <a:gd name="adj" fmla="val 2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Tiềm năng</a:t>
            </a:r>
          </a:p>
        </p:txBody>
      </p:sp>
      <p:sp>
        <p:nvSpPr>
          <p:cNvPr id="6" name="Rounded Rectangle 5"/>
          <p:cNvSpPr/>
          <p:nvPr/>
        </p:nvSpPr>
        <p:spPr>
          <a:xfrm>
            <a:off x="640080" y="2423160"/>
            <a:ext cx="5272887" cy="3840480"/>
          </a:xfrm>
          <a:prstGeom prst="roundRect">
            <a:avLst>
              <a:gd name="adj" fmla="val 4000"/>
            </a:avLst>
          </a:prstGeom>
          <a:solidFill>
            <a:srgbClr val="FFFFFF"/>
          </a:solidFill>
          <a:ln w="31750">
            <a:solidFill>
              <a:srgbClr val="1E3A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514600"/>
            <a:ext cx="4998567" cy="365760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Kinh tế, khoa học – công nghệ</a:t>
            </a:r>
          </a:p>
          <a:p>
            <a:pPr marL="411480" indent="-365760">
              <a:spcAft>
                <a:spcPts val="800"/>
              </a:spcAft>
              <a:buFont typeface="Arial"/>
              <a:buChar char="•"/>
            </a:pPr>
            <a:r>
              <a:rPr sz="2500" b="0" i="0">
                <a:solidFill>
                  <a:srgbClr val="1F2937"/>
                </a:solidFill>
                <a:latin typeface="Arial"/>
              </a:rPr>
              <a:t>Kinh nghiệm quản lí</a:t>
            </a:r>
          </a:p>
          <a:p>
            <a:pPr marL="411480" indent="-365760">
              <a:spcAft>
                <a:spcPts val="800"/>
              </a:spcAft>
              <a:buFont typeface="Arial"/>
              <a:buChar char="•"/>
            </a:pPr>
            <a:r>
              <a:rPr sz="2500" b="0" i="0">
                <a:solidFill>
                  <a:srgbClr val="1F2937"/>
                </a:solidFill>
                <a:latin typeface="Arial"/>
              </a:rPr>
              <a:t>Khả năng tự điều chỉnh để tồn tại</a:t>
            </a:r>
          </a:p>
          <a:p>
            <a:pPr marL="411480" indent="-365760">
              <a:spcAft>
                <a:spcPts val="800"/>
              </a:spcAft>
              <a:buFont typeface="Arial"/>
              <a:buChar char="•"/>
            </a:pPr>
            <a:r>
              <a:rPr sz="2500" b="0" i="0">
                <a:solidFill>
                  <a:srgbClr val="1F2937"/>
                </a:solidFill>
                <a:latin typeface="Arial"/>
              </a:rPr>
              <a:t>Là trung tâm kinh tế, tài chính, khoa học của thế giới</a:t>
            </a:r>
          </a:p>
        </p:txBody>
      </p:sp>
      <p:sp>
        <p:nvSpPr>
          <p:cNvPr id="8" name="Rounded Rectangle 7"/>
          <p:cNvSpPr/>
          <p:nvPr/>
        </p:nvSpPr>
        <p:spPr>
          <a:xfrm>
            <a:off x="6278727" y="1508760"/>
            <a:ext cx="5272887" cy="777240"/>
          </a:xfrm>
          <a:prstGeom prst="roundRect">
            <a:avLst>
              <a:gd name="adj" fmla="val 2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Thách thức</a:t>
            </a:r>
          </a:p>
        </p:txBody>
      </p:sp>
      <p:sp>
        <p:nvSpPr>
          <p:cNvPr id="9" name="Rounded Rectangle 8"/>
          <p:cNvSpPr/>
          <p:nvPr/>
        </p:nvSpPr>
        <p:spPr>
          <a:xfrm>
            <a:off x="6278727" y="2423160"/>
            <a:ext cx="5272887" cy="3840480"/>
          </a:xfrm>
          <a:prstGeom prst="roundRect">
            <a:avLst>
              <a:gd name="adj" fmla="val 4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87" y="2514600"/>
            <a:ext cx="4998567" cy="3657600"/>
          </a:xfrm>
          <a:prstGeom prst="rect">
            <a:avLst/>
          </a:prstGeom>
          <a:noFill/>
        </p:spPr>
        <p:txBody>
          <a:bodyPr wrap="square" anchor="ctr">
            <a:noAutofit/>
          </a:bodyPr>
          <a:lstStyle/>
          <a:p>
            <a:pPr marL="411480" indent="-365760">
              <a:spcAft>
                <a:spcPts val="900"/>
              </a:spcAft>
              <a:buFont typeface="Arial"/>
              <a:buChar char="•"/>
            </a:pPr>
            <a:r>
              <a:rPr sz="2600" b="0" i="0">
                <a:solidFill>
                  <a:srgbClr val="1F2937"/>
                </a:solidFill>
                <a:latin typeface="Arial"/>
              </a:rPr>
              <a:t>Khủng hoảng kinh tế, tài chính toàn cầu; khủng hoảng năng lượng</a:t>
            </a:r>
          </a:p>
          <a:p>
            <a:pPr marL="411480" indent="-365760">
              <a:spcAft>
                <a:spcPts val="900"/>
              </a:spcAft>
              <a:buFont typeface="Arial"/>
              <a:buChar char="•"/>
            </a:pPr>
            <a:r>
              <a:rPr sz="2600" b="0" i="0">
                <a:solidFill>
                  <a:srgbClr val="1F2937"/>
                </a:solidFill>
                <a:latin typeface="Arial"/>
              </a:rPr>
              <a:t>Vấn đề chính trị, xã hội: tội ác, phân biệt chủng tộc</a:t>
            </a:r>
          </a:p>
          <a:p>
            <a:pPr marL="411480" indent="-365760">
              <a:spcAft>
                <a:spcPts val="900"/>
              </a:spcAft>
              <a:buFont typeface="Arial"/>
              <a:buChar char="•"/>
            </a:pPr>
            <a:r>
              <a:rPr sz="2600" b="0" i="0">
                <a:solidFill>
                  <a:srgbClr val="1F2937"/>
                </a:solidFill>
                <a:latin typeface="Arial"/>
              </a:rPr>
              <a:t>Chênh lệch giàu nghèo, bất bình đẳng</a:t>
            </a:r>
          </a:p>
        </p:txBody>
      </p:sp>
      <p:sp>
        <p:nvSpPr>
          <p:cNvPr id="11" name="TextBox 10"/>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Một biểu hiện của bất bình đẳng xã hội</a:t>
            </a:r>
          </a:p>
        </p:txBody>
      </p:sp>
      <p:sp>
        <p:nvSpPr>
          <p:cNvPr id="5" name="Rectangle 4"/>
          <p:cNvSpPr/>
          <p:nvPr/>
        </p:nvSpPr>
        <p:spPr>
          <a:xfrm>
            <a:off x="2867705" y="1408176"/>
            <a:ext cx="6456283"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h9.png"/>
          <p:cNvPicPr>
            <a:picLocks noChangeAspect="1"/>
          </p:cNvPicPr>
          <p:nvPr/>
        </p:nvPicPr>
        <p:blipFill>
          <a:blip r:embed="rId3"/>
          <a:stretch>
            <a:fillRect/>
          </a:stretch>
        </p:blipFill>
        <p:spPr>
          <a:xfrm>
            <a:off x="2922569" y="1463040"/>
            <a:ext cx="634655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300" b="0" i="1">
                <a:solidFill>
                  <a:srgbClr val="1F2937"/>
                </a:solidFill>
                <a:latin typeface="Arial"/>
              </a:rPr>
              <a:t>Hình 9. Phong trào Chiếm lấy phố Uôn, Niu Oóc, Mĩ, 2011 (SGK tr.18)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Tranh biện: chủ nghĩa tư bản hiện đại đã thay đổi bản chất?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Quan điểm: Chủ nghĩa tư bản hiện đại ngày nay đã thay đổi về bản chất, không còn là chủ nghĩa tư bản như trước đây (SGK tr.18)</a:t>
            </a:r>
          </a:p>
          <a:p>
            <a:pPr marL="411480" indent="-365760">
              <a:spcAft>
                <a:spcPts val="900"/>
              </a:spcAft>
              <a:buFont typeface="Arial"/>
              <a:buChar char="•"/>
            </a:pPr>
            <a:r>
              <a:rPr sz="2800" b="0" i="0">
                <a:solidFill>
                  <a:srgbClr val="1F2937"/>
                </a:solidFill>
                <a:latin typeface="Arial"/>
              </a:rPr>
              <a:t>Nhóm đồng ý/không đồng ý: nêu 2 lí lẽ, dẫn chứng từ tiềm năng và thách thức vừa học</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2 nhóm đối thoại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Chủ nghĩa tư bản hiện đại là giai đoạn phát triển của chủ nghĩa tư bản:</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Từ giữa thế kỉ XVI đến cuối XVIII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Từ sau Chiến tranh thế giới thứ hai đến nay</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Từ đầu thế kỉ XX đến 1945</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Từ thập kỉ 60–70 thế kỉ XIX</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Chủ nghĩa tư bản hiện đại là giai đoạn phát triển của chủ nghĩa tư bản:</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Từ giữa thế kỉ XVI đến cuối XVIII</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Từ sau Chiến tranh thế giới thứ hai đến nay</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Từ đầu thế kỉ XX đến 1945</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Từ thập kỉ 60–70 thế kỉ XIX</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tr.17.</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Một thách thức của chủ nghĩa tư bản hiện đại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Thiếu thành tựu khoa học – công nghệ</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Không có trung tâm tài chính</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Chênh lệch giàu nghèo làm sâu sắc bất bình đẳng xã hội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Không có khả năng tự điều chỉnh</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Một thách thức của chủ nghĩa tư bản hiện đại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Thiếu thành tựu khoa học – công nghệ</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Không có trung tâm tài chính</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Chênh lệch giàu nghèo làm sâu sắc bất bình đẳng xã hội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Không có khả năng tự điều chỉnh</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tr.18: không giải quyết triệt để mâu thuẫn xã hội; chênh lệch giàu nghèo làm sâu sắc bất bình đẳng. Các phương án còn lại trái với phần tiềm năng (tr.17).</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Xác lập: Hà Lan, Anh (nửa sau XVII) → Pháp, Bắc Mĩ (cuối XVIII) → I-ta-li-a, Đức (nửa sau XIX)</a:t>
            </a:r>
          </a:p>
          <a:p>
            <a:pPr marL="411480" indent="-365760">
              <a:spcAft>
                <a:spcPts val="900"/>
              </a:spcAft>
              <a:buFont typeface="Arial"/>
              <a:buChar char="•"/>
            </a:pPr>
            <a:r>
              <a:rPr sz="2800" b="0" i="0">
                <a:solidFill>
                  <a:srgbClr val="1F2937"/>
                </a:solidFill>
                <a:latin typeface="Arial"/>
              </a:rPr>
              <a:t>Mở rộng: xâm lược thuộc địa, hình thành các đế quốc</a:t>
            </a:r>
          </a:p>
          <a:p>
            <a:pPr marL="411480" indent="-365760">
              <a:spcAft>
                <a:spcPts val="900"/>
              </a:spcAft>
              <a:buFont typeface="Arial"/>
              <a:buChar char="•"/>
            </a:pPr>
            <a:r>
              <a:rPr sz="2800" b="0" i="0">
                <a:solidFill>
                  <a:srgbClr val="1F2937"/>
                </a:solidFill>
                <a:latin typeface="Arial"/>
              </a:rPr>
              <a:t>Phát triển: từ tự do cạnh tranh sang độc quyền (các-ten, xanh-đi-ca, tơ-rớt)</a:t>
            </a:r>
          </a:p>
          <a:p>
            <a:pPr marL="411480" indent="-365760">
              <a:spcAft>
                <a:spcPts val="900"/>
              </a:spcAft>
              <a:buFont typeface="Arial"/>
              <a:buChar char="•"/>
            </a:pPr>
            <a:r>
              <a:rPr sz="2800" b="0" i="0">
                <a:solidFill>
                  <a:srgbClr val="1F2937"/>
                </a:solidFill>
                <a:latin typeface="Arial"/>
              </a:rPr>
              <a:t>Hiện đại: có tiềm năng nhưng đối mặt nhiều thách thức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Luyện tập: lập bảng tóm tắt những nét chính về sự mở rộng và phát triển của chủ nghĩa tư bản từ cuối XIX đến đầu XX (SGK tr.18)</a:t>
            </a:r>
          </a:p>
          <a:p>
            <a:pPr marL="411480" indent="-365760">
              <a:spcAft>
                <a:spcPts val="900"/>
              </a:spcAft>
              <a:buFont typeface="Arial"/>
              <a:buChar char="•"/>
            </a:pPr>
            <a:r>
              <a:rPr sz="2800" b="0" i="0">
                <a:solidFill>
                  <a:srgbClr val="1F2937"/>
                </a:solidFill>
                <a:latin typeface="Arial"/>
              </a:rPr>
              <a:t>Vận dụng 1: nêu ý kiến của em về quan điểm Chủ nghĩa tư bản hiện đại đã thay đổi về bản chất</a:t>
            </a:r>
          </a:p>
          <a:p>
            <a:pPr marL="411480" indent="-365760">
              <a:spcAft>
                <a:spcPts val="900"/>
              </a:spcAft>
              <a:buFont typeface="Arial"/>
              <a:buChar char="•"/>
            </a:pPr>
            <a:r>
              <a:rPr sz="2800" b="0" i="0">
                <a:solidFill>
                  <a:srgbClr val="1F2937"/>
                </a:solidFill>
                <a:latin typeface="Arial"/>
              </a:rPr>
              <a:t>Vận dụng 2: sưu tầm tư liệu về phong trào Chiếm lấy phố Uôn, giải thích vì sao lan rộng nhanh</a:t>
            </a:r>
          </a:p>
          <a:p>
            <a:pPr marL="411480" indent="-365760">
              <a:spcAft>
                <a:spcPts val="900"/>
              </a:spcAft>
              <a:buFont typeface="Arial"/>
              <a:buChar char="•"/>
            </a:pPr>
            <a:r>
              <a:rPr sz="2800" b="0" i="0">
                <a:solidFill>
                  <a:srgbClr val="1F2937"/>
                </a:solidFill>
                <a:latin typeface="Arial"/>
              </a:rPr>
              <a:t>Đọc trước Bài 3 – Sự hình thành Liên bang Cộng hoà xã hội chủ nghĩa Xô viết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