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1, Bài 1. Số tiết gợi ý: 2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Vì sao sự kiện phá ngục Ba-xti lại được tôn vinh làm Quốc khánh Pháp? Kể tên một số cuộc cách mạng tư sản em đã học; chúng có điểm chung gì? Cho 2-3 HS nêu ý kiến rồi vào bài, chưa cần chốt.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 Dẫn HS vào 4 loại tiền đề: kinh tế, chính trị, xã hội, tư tưởng.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 Nêu rõ mâu thuẫn: kinh tế đi lên nhưng bị rào cản.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đáp án: không được bán hàng cho nước khác, không được lập lò máy và hội buôn bán, chỉ Anh được buôn bán, lại thêm thuế nặng nên kinh tế khốn đốn. Tiêu chí ĐGTX: nêu đúng ≥2/3 ý; nối được với tiền đề kinh tế.</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tr.7-8.</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Bức tranh cho thấy gì về quan hệ giữa các tầng lớp? (Người nông dân phải gánh trên lưng những người khác.) Nối với phần tiền đề xã hội.</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 Nếu có thời gian, cho HS đoán quan điểm nào ôn hoà, quan điểm nào triệt để hơn.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Tiêu chí ĐGTX báo trước: đủ 4 nhánh (4đ); mỗi nhánh có ví dụ đúng (4đ); trình bày rõ (2đ). Chấm cùng tiêu chí cho mọi nhóm, luân phiên báo cáo nếu hết giờ.</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Nhiệm vụ dân tộc: xoá phong kiến cát cứ, thống nhất thị trường (hoặc giải phóng dân tộc); nhiệm vụ dân chủ: xoá chế độ phong kiến chuyên chế, xác lập nền dân chủ tư sản (SGK tr.9).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 Ví dụ: Anh – chống phong kiến chuyên chế; 13 thuộc địa – giải phóng dân tộc; Pháp – lật đổ quân chủ chuyên chế; Đức, I-ta-li-a – thống nhất đất nước.</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Lực lượng nào tham gia ở đây? Vì sao đây là biểu tượng của cách mạng? Tránh nói quá về chi tiết chưa có trong SGK.</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tr.10-11.</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tư sản giành độc quyền lãnh đạo; quần chúng (nông dân, dân nghèo thành thị) tham gia tích cực, sáng tạo; nhiệm vụ cách mạng được giải quyết triệt để; có ảnh hưởng và ý nghĩa quốc tế lớn.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tr.10: lãnh đạo là giai cấp tư sản và đồng minh (chủ nô, quý tộc tư sản hoá,...).</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Ở Pháp, nền tảng hệ tư tưởng dân chủ tư sản là Triết học Ánh sáng (SGK tr.9). Thanh giáo, Tin Lành là ngọn cờ tôn giáo ở Anh, Hà Lan.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tr.11: Cách mạng Pháp được đánh giá là cuộc cách mạng vĩ đại.</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tr.11: đưa đến sự thành lập nhà nước tư sản đầu tiên ở ngoài châu Âu.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Một số vấn đề chung về cách mạng tư sản</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1, Bài 1</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Trình bày được tiền đề của các cuộc cách mạng tư sản: kinh tế, chính trị, xã hội, tư tưởng</a:t>
            </a:r>
          </a:p>
          <a:p>
            <a:pPr marL="411480" indent="-365760">
              <a:spcAft>
                <a:spcPts val="900"/>
              </a:spcAft>
              <a:buFont typeface="Arial"/>
              <a:buChar char="•"/>
            </a:pPr>
            <a:r>
              <a:rPr sz="2800" b="0" i="0">
                <a:solidFill>
                  <a:srgbClr val="1F2937"/>
                </a:solidFill>
                <a:latin typeface="Arial"/>
              </a:rPr>
              <a:t>Phân tích được mục tiêu, nhiệm vụ, giai cấp lãnh đạo, động lực</a:t>
            </a:r>
          </a:p>
          <a:p>
            <a:pPr marL="411480" indent="-365760">
              <a:spcAft>
                <a:spcPts val="900"/>
              </a:spcAft>
              <a:buFont typeface="Arial"/>
              <a:buChar char="•"/>
            </a:pPr>
            <a:r>
              <a:rPr sz="2800" b="0" i="0">
                <a:solidFill>
                  <a:srgbClr val="1F2937"/>
                </a:solidFill>
                <a:latin typeface="Arial"/>
              </a:rPr>
              <a:t>Trình bày được kết quả, ý nghĩa của các cuộc cách mạng tư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Khởi động: Vì sao ngày 14-7-1789 được tôn vinh?</a:t>
            </a:r>
          </a:p>
        </p:txBody>
      </p:sp>
      <p:sp>
        <p:nvSpPr>
          <p:cNvPr id="5" name="Rectangle 4"/>
          <p:cNvSpPr/>
          <p:nvPr/>
        </p:nvSpPr>
        <p:spPr>
          <a:xfrm>
            <a:off x="2769419" y="1408176"/>
            <a:ext cx="6652856"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h1.png"/>
          <p:cNvPicPr>
            <a:picLocks noChangeAspect="1"/>
          </p:cNvPicPr>
          <p:nvPr/>
        </p:nvPicPr>
        <p:blipFill>
          <a:blip r:embed="rId3"/>
          <a:stretch>
            <a:fillRect/>
          </a:stretch>
        </p:blipFill>
        <p:spPr>
          <a:xfrm>
            <a:off x="2824283" y="1463040"/>
            <a:ext cx="654312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1. Lễ diễu hành kỉ niệm Quốc khánh Pháp trên Đại lộ Cham Ê-li-dê, Pa-ri, 2012 (SGK tr.6)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Cách mạng tư sản là gì?</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Cuộc cách mạng do nhiều lực lượng lãnh đạo (tư sản, quý tộc mới, chủ nô,...)</a:t>
            </a:r>
          </a:p>
          <a:p>
            <a:pPr marL="411480" indent="-365760">
              <a:spcAft>
                <a:spcPts val="900"/>
              </a:spcAft>
              <a:buFont typeface="Arial"/>
              <a:buChar char="•"/>
            </a:pPr>
            <a:r>
              <a:rPr sz="2800" b="0" i="0">
                <a:solidFill>
                  <a:srgbClr val="1F2937"/>
                </a:solidFill>
                <a:latin typeface="Arial"/>
              </a:rPr>
              <a:t>Chống chế độ phong kiến, thực dân</a:t>
            </a:r>
          </a:p>
          <a:p>
            <a:pPr marL="411480" indent="-365760">
              <a:spcAft>
                <a:spcPts val="900"/>
              </a:spcAft>
              <a:buFont typeface="Arial"/>
              <a:buChar char="•"/>
            </a:pPr>
            <a:r>
              <a:rPr sz="2800" b="0" i="0">
                <a:solidFill>
                  <a:srgbClr val="1F2937"/>
                </a:solidFill>
                <a:latin typeface="Arial"/>
              </a:rPr>
              <a:t>Thiết lập nhà nước tư sản, mở đường cho chủ nghĩa tư bản phát triển</a:t>
            </a:r>
          </a:p>
          <a:p>
            <a:pPr marL="411480" indent="-365760">
              <a:spcAft>
                <a:spcPts val="900"/>
              </a:spcAft>
              <a:buFont typeface="Arial"/>
              <a:buChar char="•"/>
            </a:pPr>
            <a:r>
              <a:rPr sz="2800" b="0" i="0">
                <a:solidFill>
                  <a:srgbClr val="1F2937"/>
                </a:solidFill>
                <a:latin typeface="Arial"/>
              </a:rPr>
              <a:t>Bùng nổ và thắng lợi từ giữa thế kỉ XVI đến đầu thế kỉ XX</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Tiền đề kinh tế</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Kinh tế tư bản chủ nghĩa ra đời ngay trong lòng chế độ phong kiến hoặc thuộc địa</a:t>
            </a:r>
          </a:p>
          <a:p>
            <a:pPr marL="411480" indent="-365760">
              <a:spcAft>
                <a:spcPts val="800"/>
              </a:spcAft>
              <a:buFont typeface="Arial"/>
              <a:buChar char="•"/>
            </a:pPr>
            <a:r>
              <a:rPr sz="2500" b="0" i="0">
                <a:solidFill>
                  <a:srgbClr val="1F2937"/>
                </a:solidFill>
                <a:latin typeface="Arial"/>
              </a:rPr>
              <a:t>Anh: nông nghiệp sản xuất hàng hoá; luyện sắt, thiếc, đóng tàu phát triển nhanh</a:t>
            </a:r>
          </a:p>
          <a:p>
            <a:pPr marL="411480" indent="-365760">
              <a:spcAft>
                <a:spcPts val="800"/>
              </a:spcAft>
              <a:buFont typeface="Arial"/>
              <a:buChar char="•"/>
            </a:pPr>
            <a:r>
              <a:rPr sz="2500" b="0" i="0">
                <a:solidFill>
                  <a:srgbClr val="1F2937"/>
                </a:solidFill>
                <a:latin typeface="Arial"/>
              </a:rPr>
              <a:t>13 thuộc địa ở Bắc Mĩ: nguồn nguyên liệu, thị trường tiêu thụ của chính quốc</a:t>
            </a:r>
          </a:p>
          <a:p>
            <a:pPr marL="411480" indent="-365760">
              <a:spcAft>
                <a:spcPts val="800"/>
              </a:spcAft>
              <a:buFont typeface="Arial"/>
              <a:buChar char="•"/>
            </a:pPr>
            <a:r>
              <a:rPr sz="2500" b="0" i="0">
                <a:solidFill>
                  <a:srgbClr val="1F2937"/>
                </a:solidFill>
                <a:latin typeface="Arial"/>
              </a:rPr>
              <a:t>Pháp: nông nghiệp lạc hậu nhưng công thương nghiệp phát triển theo hướng tư bản</a:t>
            </a:r>
          </a:p>
          <a:p>
            <a:pPr marL="411480" indent="-365760">
              <a:spcAft>
                <a:spcPts val="800"/>
              </a:spcAft>
              <a:buFont typeface="Arial"/>
              <a:buChar char="•"/>
            </a:pPr>
            <a:r>
              <a:rPr sz="2500" b="0" i="0">
                <a:solidFill>
                  <a:srgbClr val="1F2937"/>
                </a:solidFill>
                <a:latin typeface="Arial"/>
              </a:rPr>
              <a:t>Rào cản: nhà nước phong kiến, chính sách cai trị hà khắc của chính quốc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Khai thác Tư liệu 1 (SGK tr.7)</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Đọc lời của Hồ Chí Minh về nguyên nhân dân Mĩ làm cách mạng</a:t>
            </a:r>
          </a:p>
          <a:p>
            <a:pPr marL="411480" indent="-365760">
              <a:spcAft>
                <a:spcPts val="900"/>
              </a:spcAft>
              <a:buFont typeface="Arial"/>
              <a:buChar char="•"/>
            </a:pPr>
            <a:r>
              <a:rPr sz="2800" b="0" i="0">
                <a:solidFill>
                  <a:srgbClr val="1F2937"/>
                </a:solidFill>
                <a:latin typeface="Arial"/>
              </a:rPr>
              <a:t>Tìm 3 điều chính quyền Anh áp đặt lên thuộc địa</a:t>
            </a:r>
          </a:p>
          <a:p>
            <a:pPr marL="411480" indent="-365760">
              <a:spcAft>
                <a:spcPts val="900"/>
              </a:spcAft>
              <a:buFont typeface="Arial"/>
              <a:buChar char="•"/>
            </a:pPr>
            <a:r>
              <a:rPr sz="2800" b="0" i="0">
                <a:solidFill>
                  <a:srgbClr val="1F2937"/>
                </a:solidFill>
                <a:latin typeface="Arial"/>
              </a:rPr>
              <a:t>Rút ra: các điều đó gây hại gì cho kinh tế thuộc địa?</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3</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1b. Tiền đề chính trị</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Chính sách cai trị của nhà nước phong kiến, thực dân gây bất mãn cho tư sản và các tầng lớp khác</a:t>
            </a:r>
          </a:p>
          <a:p>
            <a:pPr marL="411480" indent="-365760">
              <a:spcAft>
                <a:spcPts val="900"/>
              </a:spcAft>
              <a:buFont typeface="Arial"/>
              <a:buChar char="•"/>
            </a:pPr>
            <a:r>
              <a:rPr sz="2800" b="0" i="0">
                <a:solidFill>
                  <a:srgbClr val="1F2937"/>
                </a:solidFill>
                <a:latin typeface="Arial"/>
              </a:rPr>
              <a:t>Anh: vua độc đoán, tự ý đánh thuế không hỏi Quốc hội; đàn áp tín đồ Thanh giáo</a:t>
            </a:r>
          </a:p>
          <a:p>
            <a:pPr marL="411480" indent="-365760">
              <a:spcAft>
                <a:spcPts val="900"/>
              </a:spcAft>
              <a:buFont typeface="Arial"/>
              <a:buChar char="•"/>
            </a:pPr>
            <a:r>
              <a:rPr sz="2800" b="0" i="0">
                <a:solidFill>
                  <a:srgbClr val="1F2937"/>
                </a:solidFill>
                <a:latin typeface="Arial"/>
              </a:rPr>
              <a:t>13 thuộc địa: phải tuân theo các đạo luật khắt khe do Chính phủ Anh đề ra</a:t>
            </a:r>
          </a:p>
          <a:p>
            <a:pPr marL="411480" indent="-365760">
              <a:spcAft>
                <a:spcPts val="900"/>
              </a:spcAft>
              <a:buFont typeface="Arial"/>
              <a:buChar char="•"/>
            </a:pPr>
            <a:r>
              <a:rPr sz="2800" b="0" i="0">
                <a:solidFill>
                  <a:srgbClr val="1F2937"/>
                </a:solidFill>
                <a:latin typeface="Arial"/>
              </a:rPr>
              <a:t>Pháp: vương quyền là đỉnh cao của lâu đài phong kiến, chuyên chế (Tư liệu 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1c. Tiền đề xã hội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Tư sản và đồng minh giàu về kinh tế nhưng không có quyền lực chính trị tương xứng</a:t>
            </a:r>
          </a:p>
          <a:p>
            <a:pPr marL="411480" indent="-365760">
              <a:spcAft>
                <a:spcPts val="900"/>
              </a:spcAft>
              <a:buFont typeface="Arial"/>
              <a:buChar char="•"/>
            </a:pPr>
            <a:r>
              <a:rPr sz="2700" b="0" i="0">
                <a:solidFill>
                  <a:srgbClr val="1F2937"/>
                </a:solidFill>
                <a:latin typeface="Arial"/>
              </a:rPr>
              <a:t>Họ tập hợp quần chúng nhân dân để làm cách mạng</a:t>
            </a:r>
          </a:p>
          <a:p>
            <a:pPr marL="411480" indent="-365760">
              <a:spcAft>
                <a:spcPts val="900"/>
              </a:spcAft>
              <a:buFont typeface="Arial"/>
              <a:buChar char="•"/>
            </a:pPr>
            <a:r>
              <a:rPr sz="2700" b="0" i="0">
                <a:solidFill>
                  <a:srgbClr val="1F2937"/>
                </a:solidFill>
                <a:latin typeface="Arial"/>
              </a:rPr>
              <a:t>Anh: nông dân bị tước đoạt ruộng đất, bị áp bức nặng nề</a:t>
            </a:r>
          </a:p>
          <a:p>
            <a:pPr marL="411480" indent="-365760">
              <a:spcAft>
                <a:spcPts val="900"/>
              </a:spcAft>
              <a:buFont typeface="Arial"/>
              <a:buChar char="•"/>
            </a:pPr>
            <a:r>
              <a:rPr sz="2700" b="0" i="0">
                <a:solidFill>
                  <a:srgbClr val="1F2937"/>
                </a:solidFill>
                <a:latin typeface="Arial"/>
              </a:rPr>
              <a:t>Pháp: nông dân chiếm đa số, nộp tô thuế cho lãnh chúa, Nhà nước, nhà thờ</a:t>
            </a:r>
          </a:p>
          <a:p>
            <a:pPr marL="411480" indent="-365760">
              <a:spcAft>
                <a:spcPts val="900"/>
              </a:spcAft>
              <a:buFont typeface="Arial"/>
              <a:buChar char="•"/>
            </a:pPr>
            <a:r>
              <a:rPr sz="2700" b="0" i="0">
                <a:solidFill>
                  <a:srgbClr val="1F2937"/>
                </a:solidFill>
                <a:latin typeface="Arial"/>
              </a:rPr>
              <a:t>Mâu thuẫn giữa tăng lữ, quý tộc phong kiến với tư sản và nhân dân ngày càng sâu sắc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Mâu thuẫn xã hội ở Pháp trước cách mạng</a:t>
            </a:r>
          </a:p>
        </p:txBody>
      </p:sp>
      <p:sp>
        <p:nvSpPr>
          <p:cNvPr id="5" name="Rectangle 4"/>
          <p:cNvSpPr/>
          <p:nvPr/>
        </p:nvSpPr>
        <p:spPr>
          <a:xfrm>
            <a:off x="4217977" y="1408176"/>
            <a:ext cx="3755740"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h2.png"/>
          <p:cNvPicPr>
            <a:picLocks noChangeAspect="1"/>
          </p:cNvPicPr>
          <p:nvPr/>
        </p:nvPicPr>
        <p:blipFill>
          <a:blip r:embed="rId3"/>
          <a:stretch>
            <a:fillRect/>
          </a:stretch>
        </p:blipFill>
        <p:spPr>
          <a:xfrm>
            <a:off x="4272841" y="1463040"/>
            <a:ext cx="364601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600"/>
              </a:spcAft>
            </a:pPr>
            <a:r>
              <a:rPr sz="1900" b="0" i="1">
                <a:solidFill>
                  <a:srgbClr val="1F2937"/>
                </a:solidFill>
                <a:latin typeface="Arial"/>
              </a:rPr>
              <a:t>Hình 2. Tình cảnh người nông dân Pháp trước cách mạng, tranh biếm hoạ (SGK tr.8)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1d. Tiền đề tư tưởng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Cần hệ tư tưởng dân chủ tư sản chống hệ tư tưởng phong kiến bảo thủ</a:t>
            </a:r>
          </a:p>
          <a:p>
            <a:pPr marL="411480" indent="-365760">
              <a:spcAft>
                <a:spcPts val="900"/>
              </a:spcAft>
              <a:buFont typeface="Arial"/>
              <a:buChar char="•"/>
            </a:pPr>
            <a:r>
              <a:rPr sz="2800" b="0" i="0">
                <a:solidFill>
                  <a:srgbClr val="1F2937"/>
                </a:solidFill>
                <a:latin typeface="Arial"/>
              </a:rPr>
              <a:t>Anh, Nê-đéc-lan: mượn ngọn cờ tôn giáo cải cách (Thanh giáo, đạo Tin Lành)</a:t>
            </a:r>
          </a:p>
          <a:p>
            <a:pPr marL="411480" indent="-365760">
              <a:spcAft>
                <a:spcPts val="900"/>
              </a:spcAft>
              <a:buFont typeface="Arial"/>
              <a:buChar char="•"/>
            </a:pPr>
            <a:r>
              <a:rPr sz="2800" b="0" i="0">
                <a:solidFill>
                  <a:srgbClr val="1F2937"/>
                </a:solidFill>
                <a:latin typeface="Arial"/>
              </a:rPr>
              <a:t>Pháp: Triết học Ánh sáng với Mông-te-xki-ơ, Vôn-te, G. G. Rút-xô</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Ba nhà tư tưởng Ánh sáng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Mông-te-xki-ơ (1689–1755): hạn chế quyền của vua, đảm bảo quyền tự do của công dân</a:t>
            </a:r>
          </a:p>
          <a:p>
            <a:pPr marL="411480" indent="-365760">
              <a:spcAft>
                <a:spcPts val="900"/>
              </a:spcAft>
              <a:buFont typeface="Arial"/>
              <a:buChar char="•"/>
            </a:pPr>
            <a:r>
              <a:rPr sz="2800" b="0" i="0">
                <a:solidFill>
                  <a:srgbClr val="1F2937"/>
                </a:solidFill>
                <a:latin typeface="Arial"/>
              </a:rPr>
              <a:t>Vôn-te (1694–1778): xây dựng quân chủ sáng suốt, bảo vệ tự do tín ngưỡng, quyền tư hữu</a:t>
            </a:r>
          </a:p>
          <a:p>
            <a:pPr marL="411480" indent="-365760">
              <a:spcAft>
                <a:spcPts val="900"/>
              </a:spcAft>
              <a:buFont typeface="Arial"/>
              <a:buChar char="•"/>
            </a:pPr>
            <a:r>
              <a:rPr sz="2800" b="0" i="0">
                <a:solidFill>
                  <a:srgbClr val="1F2937"/>
                </a:solidFill>
                <a:latin typeface="Arial"/>
              </a:rPr>
              <a:t>G. G. Rút-xô (1712–1778): xoá bỏ triệt để nền quân chủ, thành lập chế độ cộng hoà</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Sơ đồ chốt: tiền đề của cách mạng tư sản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Nhóm vẽ sơ đồ 4 nhánh: kinh tế – chính trị – xã hội – tư tưởng</a:t>
            </a:r>
          </a:p>
          <a:p>
            <a:pPr marL="411480" indent="-365760">
              <a:spcAft>
                <a:spcPts val="900"/>
              </a:spcAft>
              <a:buFont typeface="Arial"/>
              <a:buChar char="•"/>
            </a:pPr>
            <a:r>
              <a:rPr sz="2800" b="0" i="0">
                <a:solidFill>
                  <a:srgbClr val="1F2937"/>
                </a:solidFill>
                <a:latin typeface="Arial"/>
              </a:rPr>
              <a:t>Mỗi nhánh ghi 1-2 ý chính và 1 ví dụ (Anh, Pháp hoặc 13 thuộc địa)</a:t>
            </a:r>
          </a:p>
          <a:p>
            <a:pPr marL="411480" indent="-365760">
              <a:spcAft>
                <a:spcPts val="900"/>
              </a:spcAft>
              <a:buFont typeface="Arial"/>
              <a:buChar char="•"/>
            </a:pPr>
            <a:r>
              <a:rPr sz="2800" b="0" i="0">
                <a:solidFill>
                  <a:srgbClr val="1F2937"/>
                </a:solidFill>
                <a:latin typeface="Arial"/>
              </a:rPr>
              <a:t>Chọn một cuộc cách mạng em đã học, nêu tiền đề của nó</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 giấy A3</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Cách mạng tư sản gồm hai nhiệm vụ cơ bản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Kinh tế và văn hoá</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Dân tộc và dân chủ</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Quân sự và ngoại giao</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Giáo dục và tôn giáo</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Cách mạng tư sản gồm hai nhiệm vụ cơ bản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Kinh tế và văn hoá</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Dân tộc và dân chủ</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Quân sự và ngoại giao</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Giáo dục và tôn giáo</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Nhiệm vụ dân tộc: xoá phong kiến cát cứ, thống nhất thị trường (hoặc giải phóng dân tộc); nhiệm vụ dân chủ: xoá chế độ phong kiến chuyên chế, xác lập nền dân chủ tư sản (SGK tr.9).</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Mục tiêu và nhiệm vụ</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Mục tiêu chung: xoá rào cản kìm hãm kinh tế tư bản, mở đường cho chủ nghĩa tư bản phát triển</a:t>
            </a:r>
          </a:p>
          <a:p>
            <a:pPr marL="411480" indent="-365760">
              <a:spcAft>
                <a:spcPts val="900"/>
              </a:spcAft>
              <a:buFont typeface="Arial"/>
              <a:buChar char="•"/>
            </a:pPr>
            <a:r>
              <a:rPr sz="2800" b="0" i="0">
                <a:solidFill>
                  <a:srgbClr val="1F2937"/>
                </a:solidFill>
                <a:latin typeface="Arial"/>
              </a:rPr>
              <a:t>Nhiệm vụ dân tộc: xoá phong kiến cát cứ, hình thành thị trường dân tộc thống nhất (hoặc giải phóng dân tộc)</a:t>
            </a:r>
          </a:p>
          <a:p>
            <a:pPr marL="411480" indent="-365760">
              <a:spcAft>
                <a:spcPts val="900"/>
              </a:spcAft>
              <a:buFont typeface="Arial"/>
              <a:buChar char="•"/>
            </a:pPr>
            <a:r>
              <a:rPr sz="2800" b="0" i="0">
                <a:solidFill>
                  <a:srgbClr val="1F2937"/>
                </a:solidFill>
                <a:latin typeface="Arial"/>
              </a:rPr>
              <a:t>Nhiệm vụ dân chủ: xoá chế độ phong kiến chuyên chế, xác lập nền dân chủ tư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Giai cấp lãnh đạo</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Giai cấp tư sản và đồng minh (chủ nô, quý tộc tư sản hoá,...)</a:t>
            </a:r>
          </a:p>
          <a:p>
            <a:pPr marL="411480" indent="-365760">
              <a:spcAft>
                <a:spcPts val="900"/>
              </a:spcAft>
              <a:buFont typeface="Arial"/>
              <a:buChar char="•"/>
            </a:pPr>
            <a:r>
              <a:rPr sz="2800" b="0" i="0">
                <a:solidFill>
                  <a:srgbClr val="1F2937"/>
                </a:solidFill>
                <a:latin typeface="Arial"/>
              </a:rPr>
              <a:t>Anh: liên minh tư sản và quý tộc mới, vai trò quan trọng thuộc về quý tộc mới</a:t>
            </a:r>
          </a:p>
          <a:p>
            <a:pPr marL="411480" indent="-365760">
              <a:spcAft>
                <a:spcPts val="900"/>
              </a:spcAft>
              <a:buFont typeface="Arial"/>
              <a:buChar char="•"/>
            </a:pPr>
            <a:r>
              <a:rPr sz="2800" b="0" i="0">
                <a:solidFill>
                  <a:srgbClr val="1F2937"/>
                </a:solidFill>
                <a:latin typeface="Arial"/>
              </a:rPr>
              <a:t>13 thuộc địa: liên minh tư sản và chủ nô</a:t>
            </a:r>
          </a:p>
          <a:p>
            <a:pPr marL="411480" indent="-365760">
              <a:spcAft>
                <a:spcPts val="900"/>
              </a:spcAft>
              <a:buFont typeface="Arial"/>
              <a:buChar char="•"/>
            </a:pPr>
            <a:r>
              <a:rPr sz="2800" b="0" i="0">
                <a:solidFill>
                  <a:srgbClr val="1F2937"/>
                </a:solidFill>
                <a:latin typeface="Arial"/>
              </a:rPr>
              <a:t>Pháp cuối thế kỉ XVIII: giai cấp tư sản giành độc quyền lãnh đạo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Động lực cách mạng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Giai cấp lãnh đạo và quần chúng nhân dân là động lực quyết định thắng lợi</a:t>
            </a:r>
          </a:p>
          <a:p>
            <a:pPr marL="411480" indent="-365760">
              <a:spcAft>
                <a:spcPts val="900"/>
              </a:spcAft>
              <a:buFont typeface="Arial"/>
              <a:buChar char="•"/>
            </a:pPr>
            <a:r>
              <a:rPr sz="2800" b="0" i="0">
                <a:solidFill>
                  <a:srgbClr val="1F2937"/>
                </a:solidFill>
                <a:latin typeface="Arial"/>
              </a:rPr>
              <a:t>Quần chúng tham gia càng đông, liên tục thì cách mạng càng triệt để (tiêu biểu: Cách mạng Pháp)</a:t>
            </a:r>
          </a:p>
          <a:p>
            <a:pPr marL="411480" indent="-365760">
              <a:spcAft>
                <a:spcPts val="900"/>
              </a:spcAft>
              <a:buFont typeface="Arial"/>
              <a:buChar char="•"/>
            </a:pPr>
            <a:r>
              <a:rPr sz="2800" b="0" i="0">
                <a:solidFill>
                  <a:srgbClr val="1F2937"/>
                </a:solidFill>
                <a:latin typeface="Arial"/>
              </a:rPr>
              <a:t>Anh: nông dân, thợ thủ công; Bắc Mĩ: trại chủ, nông dân, công nhân, nô lệ</a:t>
            </a:r>
          </a:p>
          <a:p>
            <a:pPr marL="411480" indent="-365760">
              <a:spcAft>
                <a:spcPts val="900"/>
              </a:spcAft>
              <a:buFont typeface="Arial"/>
              <a:buChar char="•"/>
            </a:pPr>
            <a:r>
              <a:rPr sz="2800" b="0" i="0">
                <a:solidFill>
                  <a:srgbClr val="1F2937"/>
                </a:solidFill>
                <a:latin typeface="Arial"/>
              </a:rPr>
              <a:t>Pháp: nông dân, thợ thủ công, công nhân là đồng minh quan trọng của tư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Quần chúng nhân dân làm nên cách mạng</a:t>
            </a:r>
          </a:p>
        </p:txBody>
      </p:sp>
      <p:sp>
        <p:nvSpPr>
          <p:cNvPr id="5" name="Rectangle 4"/>
          <p:cNvSpPr/>
          <p:nvPr/>
        </p:nvSpPr>
        <p:spPr>
          <a:xfrm>
            <a:off x="2301468" y="1408176"/>
            <a:ext cx="7588757"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h3.png"/>
          <p:cNvPicPr>
            <a:picLocks noChangeAspect="1"/>
          </p:cNvPicPr>
          <p:nvPr/>
        </p:nvPicPr>
        <p:blipFill>
          <a:blip r:embed="rId3"/>
          <a:stretch>
            <a:fillRect/>
          </a:stretch>
        </p:blipFill>
        <p:spPr>
          <a:xfrm>
            <a:off x="2356332" y="1463040"/>
            <a:ext cx="747902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000" b="0" i="1">
                <a:solidFill>
                  <a:srgbClr val="1F2937"/>
                </a:solidFill>
                <a:latin typeface="Arial"/>
              </a:rPr>
              <a:t>Hình 3. Tấn công ngục Ba-xti ngày 14-7-1789, Cách mạng tư sản Pháp (SGK tr.10)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 Kết quả và ý nghĩa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Lật đổ quân chủ chuyên chế hoặc giành độc lập dân tộc, mở đường cho chủ nghĩa tư bản</a:t>
            </a:r>
          </a:p>
          <a:p>
            <a:pPr marL="411480" indent="-365760">
              <a:spcAft>
                <a:spcPts val="800"/>
              </a:spcAft>
              <a:buFont typeface="Arial"/>
              <a:buChar char="•"/>
            </a:pPr>
            <a:r>
              <a:rPr sz="2500" b="0" i="0">
                <a:solidFill>
                  <a:srgbClr val="1F2937"/>
                </a:solidFill>
                <a:latin typeface="Arial"/>
              </a:rPr>
              <a:t>Đầu thập kỉ 70 thế kỉ XIX, chủ nghĩa tư bản được xác lập trên phạm vi thế giới</a:t>
            </a:r>
          </a:p>
          <a:p>
            <a:pPr marL="411480" indent="-365760">
              <a:spcAft>
                <a:spcPts val="800"/>
              </a:spcAft>
              <a:buFont typeface="Arial"/>
              <a:buChar char="•"/>
            </a:pPr>
            <a:r>
              <a:rPr sz="2500" b="0" i="0">
                <a:solidFill>
                  <a:srgbClr val="1F2937"/>
                </a:solidFill>
                <a:latin typeface="Arial"/>
              </a:rPr>
              <a:t>Cách mạng Anh: mở đầu xác lập chủ nghĩa tư bản, thiết lập quân chủ lập hiến</a:t>
            </a:r>
          </a:p>
          <a:p>
            <a:pPr marL="411480" indent="-365760">
              <a:spcAft>
                <a:spcPts val="800"/>
              </a:spcAft>
              <a:buFont typeface="Arial"/>
              <a:buChar char="•"/>
            </a:pPr>
            <a:r>
              <a:rPr sz="2500" b="0" i="0">
                <a:solidFill>
                  <a:srgbClr val="1F2937"/>
                </a:solidFill>
                <a:latin typeface="Arial"/>
              </a:rPr>
              <a:t>Chiến tranh giành độc lập ở Bắc Mĩ: nhà nước tư sản đầu tiên ngoài châu Âu, thúc đẩy giải phóng dân tộc ở Mĩ La-tinh</a:t>
            </a:r>
          </a:p>
          <a:p>
            <a:pPr marL="411480" indent="-365760">
              <a:spcAft>
                <a:spcPts val="800"/>
              </a:spcAft>
              <a:buFont typeface="Arial"/>
              <a:buChar char="•"/>
            </a:pPr>
            <a:r>
              <a:rPr sz="2500" b="0" i="0">
                <a:solidFill>
                  <a:srgbClr val="1F2937"/>
                </a:solidFill>
                <a:latin typeface="Arial"/>
              </a:rPr>
              <a:t>Cách mạng Pháp: được đánh giá là cuộc cách mạng vĩ đại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Vì sao Cách mạng Pháp là đại cách mạng?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Đọc Tư liệu 3 (Lê-nin) và đoạn thông tin ở SGK tr.11</a:t>
            </a:r>
          </a:p>
          <a:p>
            <a:pPr marL="411480" indent="-365760">
              <a:spcAft>
                <a:spcPts val="900"/>
              </a:spcAft>
              <a:buFont typeface="Arial"/>
              <a:buChar char="•"/>
            </a:pPr>
            <a:r>
              <a:rPr sz="2800" b="0" i="0">
                <a:solidFill>
                  <a:srgbClr val="1F2937"/>
                </a:solidFill>
                <a:latin typeface="Arial"/>
              </a:rPr>
              <a:t>Tìm 3 lí do: lãnh đạo, lực lượng tham gia, kết quả và ảnh hưởng</a:t>
            </a:r>
          </a:p>
          <a:p>
            <a:pPr marL="411480" indent="-365760">
              <a:spcAft>
                <a:spcPts val="900"/>
              </a:spcAft>
              <a:buFont typeface="Arial"/>
              <a:buChar char="•"/>
            </a:pPr>
            <a:r>
              <a:rPr sz="2800" b="0" i="0">
                <a:solidFill>
                  <a:srgbClr val="1F2937"/>
                </a:solidFill>
                <a:latin typeface="Arial"/>
              </a:rPr>
              <a:t>Mỗi nhóm viết 1 câu kết luận trên giấy ghi chú</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 kĩ thuật mảnh ghép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Lực lượng giữ vai trò lãnh đạo các cuộc cách mạng tư sản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Nông dân và thợ thủ công</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Giai cấp tư sản và đồng minh của họ</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Công nhân và nô lệ</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Quý tộc phong kiến bảo thủ</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Lực lượng giữ vai trò lãnh đạo các cuộc cách mạng tư sản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Nông dân và thợ thủ công</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Giai cấp tư sản và đồng minh của họ</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Công nhân và nô lệ</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Quý tộc phong kiến bảo thủ</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tr.10: lãnh đạo là giai cấp tư sản và đồng minh (chủ nô, quý tộc tư sản hoá,...).</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Hệ tư tưởng của Cách mạng tư sản Pháp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Đạo Tin Lành</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Thanh giáo</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Triết học Ánh sáng</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Nho giáo</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Hệ tư tưởng của Cách mạng tư sản Pháp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Đạo Tin Lành</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Thanh giáo</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Triết học Ánh sáng</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Nho giáo</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100" b="0" i="0">
                <a:solidFill>
                  <a:srgbClr val="1F2937"/>
                </a:solidFill>
                <a:latin typeface="Arial"/>
              </a:rPr>
              <a:t>Giải thích: Ở Pháp, nền tảng hệ tư tưởng dân chủ tư sản là Triết học Ánh sáng (SGK tr.9). Thanh giáo, Tin Lành là ngọn cờ tôn giáo ở Anh, Hà Lan.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Cuộc cách mạng nào được đánh giá là cuộc cách mạng vĩ đại trong các cuộc cách mạng tư sản?</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Cách mạng tư sản Anh</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Chiến tranh giành độc lập ở Bắc Mĩ</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Cách mạng tư sản Pháp</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Cách mạng Tân Hợi</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Cuộc cách mạng nào được đánh giá là cuộc cách mạng vĩ đại trong các cuộc cách mạng tư sản?</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Cách mạng tư sản Anh</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Chiến tranh giành độc lập ở Bắc Mĩ</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Cách mạng tư sản Pháp</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Cách mạng Tân Hợi</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tr.11: Cách mạng Pháp được đánh giá là cuộc cách mạng vĩ đại.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Chiến tranh giành độc lập của 13 thuộc địa Anh ở Bắc Mĩ có ý nghĩa gì nổi bật?</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Thành lập nhà nước tư sản đầu tiên ngoài châu Âu</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Xác lập chế độ cộng hoà ở Pháp</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Thống nhất nước Đức</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Lật đổ triều Mãn Thanh</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Chiến tranh giành độc lập của 13 thuộc địa Anh ở Bắc Mĩ có ý nghĩa gì nổi bật?</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Thành lập nhà nước tư sản đầu tiên ngoài châu Âu</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Xác lập chế độ cộng hoà ở Pháp</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Thống nhất nước Đức</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Lật đổ triều Mãn Thanh</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tr.11: đưa đến sự thành lập nhà nước tư sản đầu tiên ở ngoài châu Âu.</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Tiền đề: kinh tế – chính trị – xã hội – tư tưởng</a:t>
            </a:r>
          </a:p>
          <a:p>
            <a:pPr marL="411480" indent="-365760">
              <a:spcAft>
                <a:spcPts val="900"/>
              </a:spcAft>
              <a:buFont typeface="Arial"/>
              <a:buChar char="•"/>
            </a:pPr>
            <a:r>
              <a:rPr sz="2800" b="0" i="0">
                <a:solidFill>
                  <a:srgbClr val="1F2937"/>
                </a:solidFill>
                <a:latin typeface="Arial"/>
              </a:rPr>
              <a:t>Mục tiêu: mở đường cho chủ nghĩa tư bản; nhiệm vụ: dân tộc và dân chủ</a:t>
            </a:r>
          </a:p>
          <a:p>
            <a:pPr marL="411480" indent="-365760">
              <a:spcAft>
                <a:spcPts val="900"/>
              </a:spcAft>
              <a:buFont typeface="Arial"/>
              <a:buChar char="•"/>
            </a:pPr>
            <a:r>
              <a:rPr sz="2800" b="0" i="0">
                <a:solidFill>
                  <a:srgbClr val="1F2937"/>
                </a:solidFill>
                <a:latin typeface="Arial"/>
              </a:rPr>
              <a:t>Lãnh đạo: tư sản và đồng minh; động lực: quần chúng nhân dân</a:t>
            </a:r>
          </a:p>
          <a:p>
            <a:pPr marL="411480" indent="-365760">
              <a:spcAft>
                <a:spcPts val="900"/>
              </a:spcAft>
              <a:buFont typeface="Arial"/>
              <a:buChar char="•"/>
            </a:pPr>
            <a:r>
              <a:rPr sz="2800" b="0" i="0">
                <a:solidFill>
                  <a:srgbClr val="1F2937"/>
                </a:solidFill>
                <a:latin typeface="Arial"/>
              </a:rPr>
              <a:t>Kết quả: lật đổ chuyên chế / giành độc lập; Cách mạng Pháp là đại cách mạng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Luyện tập: lập bảng tóm tắt mục tiêu, nhiệm vụ, giai cấp lãnh đạo, động lực, kết quả, ý nghĩa của các cuộc cách mạng tư sản (SGK tr.11)</a:t>
            </a:r>
          </a:p>
          <a:p>
            <a:pPr marL="411480" indent="-365760">
              <a:spcAft>
                <a:spcPts val="900"/>
              </a:spcAft>
              <a:buFont typeface="Arial"/>
              <a:buChar char="•"/>
            </a:pPr>
            <a:r>
              <a:rPr sz="2800" b="0" i="0">
                <a:solidFill>
                  <a:srgbClr val="1F2937"/>
                </a:solidFill>
                <a:latin typeface="Arial"/>
              </a:rPr>
              <a:t>Vận dụng: sưu tầm tư liệu về một cuộc cách mạng tư sản em ấn tượng nhất, viết đoạn khoảng 200 chữ giới thiệu</a:t>
            </a:r>
          </a:p>
          <a:p>
            <a:pPr marL="411480" indent="-365760">
              <a:spcAft>
                <a:spcPts val="900"/>
              </a:spcAft>
              <a:buFont typeface="Arial"/>
              <a:buChar char="•"/>
            </a:pPr>
            <a:r>
              <a:rPr sz="2800" b="0" i="0">
                <a:solidFill>
                  <a:srgbClr val="1F2937"/>
                </a:solidFill>
                <a:latin typeface="Arial"/>
              </a:rPr>
              <a:t>Đọc trước Bài 2 – Sự xác lập và phát triển của chủ nghĩa tư bản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